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ejaVu Serif" charset="1" panose="02060603050605020204"/>
      <p:regular r:id="rId10"/>
    </p:embeddedFont>
    <p:embeddedFont>
      <p:font typeface="DejaVu Serif Bold" charset="1" panose="02060803050605020204"/>
      <p:regular r:id="rId11"/>
    </p:embeddedFont>
    <p:embeddedFont>
      <p:font typeface="DejaVu Serif Italics" charset="1" panose="020606030503050B0204"/>
      <p:regular r:id="rId12"/>
    </p:embeddedFont>
    <p:embeddedFont>
      <p:font typeface="DejaVu Serif Bold Italics" charset="1" panose="020608030503050B0204"/>
      <p:regular r:id="rId13"/>
    </p:embeddedFont>
    <p:embeddedFont>
      <p:font typeface="Calistoga" charset="1" panose="00000500000000000000"/>
      <p:regular r:id="rId14"/>
    </p:embeddedFont>
    <p:embeddedFont>
      <p:font typeface="Montserrat Semi-Bold" charset="1" panose="00000700000000000000"/>
      <p:regular r:id="rId15"/>
    </p:embeddedFont>
    <p:embeddedFont>
      <p:font typeface="Montserrat Semi-Bold Bold" charset="1" panose="00000800000000000000"/>
      <p:regular r:id="rId16"/>
    </p:embeddedFont>
    <p:embeddedFont>
      <p:font typeface="Montserrat Semi-Bold Italics" charset="1" panose="00000700000000000000"/>
      <p:regular r:id="rId17"/>
    </p:embeddedFont>
    <p:embeddedFont>
      <p:font typeface="Montserrat Semi-Bold Bold Italics" charset="1" panose="00000800000000000000"/>
      <p:regular r:id="rId18"/>
    </p:embeddedFont>
    <p:embeddedFont>
      <p:font typeface="Montserrat" charset="1" panose="00000500000000000000"/>
      <p:regular r:id="rId19"/>
    </p:embeddedFont>
    <p:embeddedFont>
      <p:font typeface="Montserrat Bold" charset="1" panose="00000600000000000000"/>
      <p:regular r:id="rId20"/>
    </p:embeddedFont>
    <p:embeddedFont>
      <p:font typeface="Montserrat Italics" charset="1" panose="00000500000000000000"/>
      <p:regular r:id="rId21"/>
    </p:embeddedFont>
    <p:embeddedFont>
      <p:font typeface="Montserrat Bold Italics" charset="1" panose="00000600000000000000"/>
      <p:regular r:id="rId22"/>
    </p:embeddedFont>
    <p:embeddedFont>
      <p:font typeface="Neue Machina UltraBold" charset="1" panose="00000900000000000000"/>
      <p:regular r:id="rId23"/>
    </p:embeddedFont>
    <p:embeddedFont>
      <p:font typeface="Cabin SemiBold" charset="1" panose="00000700000000000000"/>
      <p:regular r:id="rId24"/>
    </p:embeddedFont>
    <p:embeddedFont>
      <p:font typeface="Cabin SemiBold Bold" charset="1" panose="00000800000000000000"/>
      <p:regular r:id="rId25"/>
    </p:embeddedFont>
    <p:embeddedFont>
      <p:font typeface="Cabin SemiBold Italics" charset="1" panose="00000700000000000000"/>
      <p:regular r:id="rId26"/>
    </p:embeddedFont>
    <p:embeddedFont>
      <p:font typeface="Cabin SemiBold Bold Italics" charset="1" panose="000008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2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1.png" Type="http://schemas.openxmlformats.org/officeDocument/2006/relationships/image"/><Relationship Id="rId7" Target="../media/image2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1.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3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1.png" Type="http://schemas.openxmlformats.org/officeDocument/2006/relationships/image"/><Relationship Id="rId7" Target="../media/image29.png" Type="http://schemas.openxmlformats.org/officeDocument/2006/relationships/image"/><Relationship Id="rId8" Target="../media/image3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png" Type="http://schemas.openxmlformats.org/officeDocument/2006/relationships/image"/><Relationship Id="rId7" Target="../media/image17.png" Type="http://schemas.openxmlformats.org/officeDocument/2006/relationships/image"/><Relationship Id="rId8" Target="../media/image3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png" Type="http://schemas.openxmlformats.org/officeDocument/2006/relationships/image"/><Relationship Id="rId7" Target="../media/image17.pn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jpeg" Type="http://schemas.openxmlformats.org/officeDocument/2006/relationships/image"/><Relationship Id="rId7" Target="../media/image13.jpe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1.png" Type="http://schemas.openxmlformats.org/officeDocument/2006/relationships/image"/><Relationship Id="rId9" Target="../media/image1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7.png" Type="http://schemas.openxmlformats.org/officeDocument/2006/relationships/image"/><Relationship Id="rId9" Target="../media/image1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png" Type="http://schemas.openxmlformats.org/officeDocument/2006/relationships/image"/><Relationship Id="rId7" Target="../media/image1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TextBox 2" id="2"/>
          <p:cNvSpPr txBox="true"/>
          <p:nvPr/>
        </p:nvSpPr>
        <p:spPr>
          <a:xfrm rot="0">
            <a:off x="1513775" y="4111219"/>
            <a:ext cx="15260450" cy="6674010"/>
          </a:xfrm>
          <a:prstGeom prst="rect">
            <a:avLst/>
          </a:prstGeom>
        </p:spPr>
        <p:txBody>
          <a:bodyPr anchor="t" rtlCol="false" tIns="0" lIns="0" bIns="0" rIns="0">
            <a:spAutoFit/>
          </a:bodyPr>
          <a:lstStyle/>
          <a:p>
            <a:pPr algn="ctr">
              <a:lnSpc>
                <a:spcPts val="6904"/>
              </a:lnSpc>
            </a:pPr>
            <a:r>
              <a:rPr lang="en-US" sz="4932" spc="251">
                <a:solidFill>
                  <a:srgbClr val="FFFFFF"/>
                </a:solidFill>
                <a:latin typeface="Calistoga"/>
              </a:rPr>
              <a:t>NGHIÊN CỨU MẠNG GENERATIVE ADVERSARIAL</a:t>
            </a:r>
          </a:p>
          <a:p>
            <a:pPr algn="ctr">
              <a:lnSpc>
                <a:spcPts val="6764"/>
              </a:lnSpc>
            </a:pPr>
            <a:r>
              <a:rPr lang="en-US" sz="4832" spc="246">
                <a:solidFill>
                  <a:srgbClr val="FFFFFF"/>
                </a:solidFill>
                <a:latin typeface="Calistoga"/>
              </a:rPr>
              <a:t>NETWORKS ĐỂ ỨNG DỤNG TẠO KHUÔN MẶT</a:t>
            </a:r>
          </a:p>
          <a:p>
            <a:pPr algn="ctr">
              <a:lnSpc>
                <a:spcPts val="6764"/>
              </a:lnSpc>
            </a:pPr>
            <a:r>
              <a:rPr lang="en-US" sz="4832" spc="246">
                <a:solidFill>
                  <a:srgbClr val="FFFFFF"/>
                </a:solidFill>
                <a:latin typeface="Calistoga"/>
              </a:rPr>
              <a:t>ANIME MỚI</a:t>
            </a:r>
          </a:p>
          <a:p>
            <a:pPr algn="ctr">
              <a:lnSpc>
                <a:spcPts val="6764"/>
              </a:lnSpc>
            </a:pPr>
          </a:p>
          <a:p>
            <a:pPr algn="ctr">
              <a:lnSpc>
                <a:spcPts val="15729"/>
              </a:lnSpc>
            </a:pPr>
          </a:p>
          <a:p>
            <a:pPr algn="ctr">
              <a:lnSpc>
                <a:spcPts val="10227"/>
              </a:lnSpc>
            </a:pPr>
          </a:p>
        </p:txBody>
      </p:sp>
      <p:sp>
        <p:nvSpPr>
          <p:cNvPr name="Freeform 3" id="3"/>
          <p:cNvSpPr/>
          <p:nvPr/>
        </p:nvSpPr>
        <p:spPr>
          <a:xfrm flipH="false" flipV="false" rot="0">
            <a:off x="11908017" y="-3875567"/>
            <a:ext cx="9808535" cy="9808535"/>
          </a:xfrm>
          <a:custGeom>
            <a:avLst/>
            <a:gdLst/>
            <a:ahLst/>
            <a:cxnLst/>
            <a:rect r="r" b="b" t="t" l="l"/>
            <a:pathLst>
              <a:path h="9808535" w="9808535">
                <a:moveTo>
                  <a:pt x="0" y="0"/>
                </a:moveTo>
                <a:lnTo>
                  <a:pt x="9808535" y="0"/>
                </a:lnTo>
                <a:lnTo>
                  <a:pt x="9808535" y="9808534"/>
                </a:lnTo>
                <a:lnTo>
                  <a:pt x="0" y="9808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393429">
            <a:off x="13490615" y="7381933"/>
            <a:ext cx="4723918" cy="2308815"/>
          </a:xfrm>
          <a:custGeom>
            <a:avLst/>
            <a:gdLst/>
            <a:ahLst/>
            <a:cxnLst/>
            <a:rect r="r" b="b" t="t" l="l"/>
            <a:pathLst>
              <a:path h="2308815" w="4723918">
                <a:moveTo>
                  <a:pt x="0" y="0"/>
                </a:moveTo>
                <a:lnTo>
                  <a:pt x="4723918" y="0"/>
                </a:lnTo>
                <a:lnTo>
                  <a:pt x="4723918" y="2308815"/>
                </a:lnTo>
                <a:lnTo>
                  <a:pt x="0" y="2308815"/>
                </a:lnTo>
                <a:lnTo>
                  <a:pt x="0" y="0"/>
                </a:lnTo>
                <a:close/>
              </a:path>
            </a:pathLst>
          </a:custGeom>
          <a:blipFill>
            <a:blip r:embed="rId8"/>
            <a:stretch>
              <a:fillRect l="0" t="0" r="0" b="0"/>
            </a:stretch>
          </a:blipFill>
        </p:spPr>
      </p:sp>
      <p:sp>
        <p:nvSpPr>
          <p:cNvPr name="Freeform 7" id="7"/>
          <p:cNvSpPr/>
          <p:nvPr/>
        </p:nvSpPr>
        <p:spPr>
          <a:xfrm flipH="false" flipV="false" rot="0">
            <a:off x="14690093" y="-22452"/>
            <a:ext cx="3597907" cy="3671334"/>
          </a:xfrm>
          <a:custGeom>
            <a:avLst/>
            <a:gdLst/>
            <a:ahLst/>
            <a:cxnLst/>
            <a:rect r="r" b="b" t="t" l="l"/>
            <a:pathLst>
              <a:path h="3671334" w="3597907">
                <a:moveTo>
                  <a:pt x="0" y="0"/>
                </a:moveTo>
                <a:lnTo>
                  <a:pt x="3597907" y="0"/>
                </a:lnTo>
                <a:lnTo>
                  <a:pt x="3597907" y="3671333"/>
                </a:lnTo>
                <a:lnTo>
                  <a:pt x="0" y="3671333"/>
                </a:lnTo>
                <a:lnTo>
                  <a:pt x="0" y="0"/>
                </a:lnTo>
                <a:close/>
              </a:path>
            </a:pathLst>
          </a:custGeom>
          <a:blipFill>
            <a:blip r:embed="rId9"/>
            <a:stretch>
              <a:fillRect l="0" t="0" r="0" b="0"/>
            </a:stretch>
          </a:blipFill>
        </p:spPr>
      </p:sp>
      <p:sp>
        <p:nvSpPr>
          <p:cNvPr name="Freeform 8" id="8"/>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0"/>
            <a:stretch>
              <a:fillRect l="0" t="0" r="0" b="0"/>
            </a:stretch>
          </a:blipFill>
        </p:spPr>
      </p:sp>
      <p:sp>
        <p:nvSpPr>
          <p:cNvPr name="TextBox 9" id="9"/>
          <p:cNvSpPr txBox="true"/>
          <p:nvPr/>
        </p:nvSpPr>
        <p:spPr>
          <a:xfrm rot="0">
            <a:off x="269197" y="2347307"/>
            <a:ext cx="5923401" cy="1301574"/>
          </a:xfrm>
          <a:prstGeom prst="rect">
            <a:avLst/>
          </a:prstGeom>
        </p:spPr>
        <p:txBody>
          <a:bodyPr anchor="t" rtlCol="false" tIns="0" lIns="0" bIns="0" rIns="0">
            <a:spAutoFit/>
          </a:bodyPr>
          <a:lstStyle/>
          <a:p>
            <a:pPr algn="ctr">
              <a:lnSpc>
                <a:spcPts val="10684"/>
              </a:lnSpc>
            </a:pPr>
            <a:r>
              <a:rPr lang="en-US" sz="7631" spc="549" u="sng">
                <a:solidFill>
                  <a:srgbClr val="FFFFFF"/>
                </a:solidFill>
                <a:latin typeface="Calistoga"/>
              </a:rPr>
              <a:t>Đề tài: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714326" y="7389481"/>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20654">
            <a:off x="15239762" y="-279611"/>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4"/>
            <a:stretch>
              <a:fillRect l="0" t="0" r="-5651" b="0"/>
            </a:stretch>
          </a:blipFill>
        </p:spPr>
      </p:sp>
      <p:sp>
        <p:nvSpPr>
          <p:cNvPr name="Freeform 5" id="5"/>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5"/>
            <a:stretch>
              <a:fillRect l="0" t="0" r="0" b="0"/>
            </a:stretch>
          </a:blipFill>
        </p:spPr>
      </p:sp>
      <p:sp>
        <p:nvSpPr>
          <p:cNvPr name="Freeform 6" id="6"/>
          <p:cNvSpPr/>
          <p:nvPr/>
        </p:nvSpPr>
        <p:spPr>
          <a:xfrm flipH="false" flipV="false" rot="0">
            <a:off x="15941696" y="6432348"/>
            <a:ext cx="7210834" cy="5994006"/>
          </a:xfrm>
          <a:custGeom>
            <a:avLst/>
            <a:gdLst/>
            <a:ahLst/>
            <a:cxnLst/>
            <a:rect r="r" b="b" t="t" l="l"/>
            <a:pathLst>
              <a:path h="5994006" w="7210834">
                <a:moveTo>
                  <a:pt x="0" y="0"/>
                </a:moveTo>
                <a:lnTo>
                  <a:pt x="7210834" y="0"/>
                </a:lnTo>
                <a:lnTo>
                  <a:pt x="7210834" y="5994005"/>
                </a:lnTo>
                <a:lnTo>
                  <a:pt x="0" y="5994005"/>
                </a:lnTo>
                <a:lnTo>
                  <a:pt x="0" y="0"/>
                </a:lnTo>
                <a:close/>
              </a:path>
            </a:pathLst>
          </a:custGeom>
          <a:blipFill>
            <a:blip r:embed="rId6"/>
            <a:stretch>
              <a:fillRect l="0" t="0" r="0" b="0"/>
            </a:stretch>
          </a:blipFill>
        </p:spPr>
      </p:sp>
      <p:sp>
        <p:nvSpPr>
          <p:cNvPr name="TextBox 7" id="7"/>
          <p:cNvSpPr txBox="true"/>
          <p:nvPr/>
        </p:nvSpPr>
        <p:spPr>
          <a:xfrm rot="0">
            <a:off x="1028700" y="2349624"/>
            <a:ext cx="14613579" cy="4865492"/>
          </a:xfrm>
          <a:prstGeom prst="rect">
            <a:avLst/>
          </a:prstGeom>
        </p:spPr>
        <p:txBody>
          <a:bodyPr anchor="t" rtlCol="false" tIns="0" lIns="0" bIns="0" rIns="0">
            <a:spAutoFit/>
          </a:bodyPr>
          <a:lstStyle/>
          <a:p>
            <a:pPr>
              <a:lnSpc>
                <a:spcPts val="4298"/>
              </a:lnSpc>
            </a:pPr>
            <a:r>
              <a:rPr lang="en-US" sz="3070">
                <a:solidFill>
                  <a:srgbClr val="FFFFFF"/>
                </a:solidFill>
                <a:latin typeface="Cabin SemiBold"/>
              </a:rPr>
              <a:t>Mạng Generative Adversarial Networks (GANs) có nhiều ứng dụng trong các lĩnh </a:t>
            </a:r>
            <a:r>
              <a:rPr lang="en-US" sz="3070">
                <a:solidFill>
                  <a:srgbClr val="FFFFFF"/>
                </a:solidFill>
                <a:latin typeface="Cabin SemiBold"/>
              </a:rPr>
              <a:t>vực khác nhau như:</a:t>
            </a:r>
          </a:p>
          <a:p>
            <a:pPr marL="662858" indent="-331429" lvl="1">
              <a:lnSpc>
                <a:spcPts val="4298"/>
              </a:lnSpc>
              <a:buFont typeface="Arial"/>
              <a:buChar char="•"/>
            </a:pPr>
            <a:r>
              <a:rPr lang="en-US" sz="3070">
                <a:solidFill>
                  <a:srgbClr val="FFFFFF"/>
                </a:solidFill>
                <a:latin typeface="Cabin SemiBold"/>
              </a:rPr>
              <a:t>Sinh ảnh </a:t>
            </a:r>
          </a:p>
          <a:p>
            <a:pPr marL="662858" indent="-331429" lvl="1">
              <a:lnSpc>
                <a:spcPts val="4298"/>
              </a:lnSpc>
              <a:buFont typeface="Arial"/>
              <a:buChar char="•"/>
            </a:pPr>
            <a:r>
              <a:rPr lang="en-US" sz="3070">
                <a:solidFill>
                  <a:srgbClr val="FFFFFF"/>
                </a:solidFill>
                <a:latin typeface="Cabin SemiBold"/>
              </a:rPr>
              <a:t>Chuyển đổi ảnh</a:t>
            </a:r>
          </a:p>
          <a:p>
            <a:pPr marL="662858" indent="-331429" lvl="1">
              <a:lnSpc>
                <a:spcPts val="4298"/>
              </a:lnSpc>
              <a:buFont typeface="Arial"/>
              <a:buChar char="•"/>
            </a:pPr>
            <a:r>
              <a:rPr lang="en-US" sz="3070">
                <a:solidFill>
                  <a:srgbClr val="FFFFFF"/>
                </a:solidFill>
                <a:latin typeface="Cabin SemiBold"/>
              </a:rPr>
              <a:t>Gia tăng chất lượng ảnh</a:t>
            </a:r>
          </a:p>
          <a:p>
            <a:pPr marL="662858" indent="-331429" lvl="1">
              <a:lnSpc>
                <a:spcPts val="4298"/>
              </a:lnSpc>
              <a:buFont typeface="Arial"/>
              <a:buChar char="•"/>
            </a:pPr>
            <a:r>
              <a:rPr lang="en-US" sz="3070">
                <a:solidFill>
                  <a:srgbClr val="FFFFFF"/>
                </a:solidFill>
                <a:latin typeface="Cabin SemiBold"/>
              </a:rPr>
              <a:t>Tạo ảnh tự động trong trò chơi và đồ họa</a:t>
            </a:r>
          </a:p>
          <a:p>
            <a:pPr marL="662858" indent="-331429" lvl="1">
              <a:lnSpc>
                <a:spcPts val="4298"/>
              </a:lnSpc>
              <a:buFont typeface="Arial"/>
              <a:buChar char="•"/>
            </a:pPr>
            <a:r>
              <a:rPr lang="en-US" sz="3070">
                <a:solidFill>
                  <a:srgbClr val="FFFFFF"/>
                </a:solidFill>
                <a:latin typeface="Cabin SemiBold"/>
              </a:rPr>
              <a:t>Tạo âm nhạc và âm thanh</a:t>
            </a:r>
          </a:p>
          <a:p>
            <a:pPr marL="662858" indent="-331429" lvl="1">
              <a:lnSpc>
                <a:spcPts val="4298"/>
              </a:lnSpc>
              <a:buFont typeface="Arial"/>
              <a:buChar char="•"/>
            </a:pPr>
            <a:r>
              <a:rPr lang="en-US" sz="3070">
                <a:solidFill>
                  <a:srgbClr val="FFFFFF"/>
                </a:solidFill>
                <a:latin typeface="Cabin SemiBold"/>
              </a:rPr>
              <a:t>Tạo ảnh ghép và chống giả mạo</a:t>
            </a:r>
          </a:p>
          <a:p>
            <a:pPr>
              <a:lnSpc>
                <a:spcPts val="4298"/>
              </a:lnSpc>
            </a:pPr>
          </a:p>
        </p:txBody>
      </p:sp>
      <p:sp>
        <p:nvSpPr>
          <p:cNvPr name="Freeform 8" id="8"/>
          <p:cNvSpPr/>
          <p:nvPr/>
        </p:nvSpPr>
        <p:spPr>
          <a:xfrm flipH="false" flipV="false" rot="0">
            <a:off x="8971947" y="3228900"/>
            <a:ext cx="8712854" cy="4316582"/>
          </a:xfrm>
          <a:custGeom>
            <a:avLst/>
            <a:gdLst/>
            <a:ahLst/>
            <a:cxnLst/>
            <a:rect r="r" b="b" t="t" l="l"/>
            <a:pathLst>
              <a:path h="4316582" w="8712854">
                <a:moveTo>
                  <a:pt x="0" y="0"/>
                </a:moveTo>
                <a:lnTo>
                  <a:pt x="8712855" y="0"/>
                </a:lnTo>
                <a:lnTo>
                  <a:pt x="8712855" y="4316581"/>
                </a:lnTo>
                <a:lnTo>
                  <a:pt x="0" y="4316581"/>
                </a:lnTo>
                <a:lnTo>
                  <a:pt x="0" y="0"/>
                </a:lnTo>
                <a:close/>
              </a:path>
            </a:pathLst>
          </a:custGeom>
          <a:blipFill>
            <a:blip r:embed="rId7"/>
            <a:stretch>
              <a:fillRect l="0" t="0" r="0" b="0"/>
            </a:stretch>
          </a:blipFill>
        </p:spPr>
      </p:sp>
      <p:sp>
        <p:nvSpPr>
          <p:cNvPr name="TextBox 9" id="9"/>
          <p:cNvSpPr txBox="true"/>
          <p:nvPr/>
        </p:nvSpPr>
        <p:spPr>
          <a:xfrm rot="0">
            <a:off x="1028700" y="770021"/>
            <a:ext cx="14613579" cy="960878"/>
          </a:xfrm>
          <a:prstGeom prst="rect">
            <a:avLst/>
          </a:prstGeom>
        </p:spPr>
        <p:txBody>
          <a:bodyPr anchor="t" rtlCol="false" tIns="0" lIns="0" bIns="0" rIns="0">
            <a:spAutoFit/>
          </a:bodyPr>
          <a:lstStyle/>
          <a:p>
            <a:pPr>
              <a:lnSpc>
                <a:spcPts val="7938"/>
              </a:lnSpc>
            </a:pPr>
            <a:r>
              <a:rPr lang="en-US" sz="5670">
                <a:solidFill>
                  <a:srgbClr val="FFFFFF"/>
                </a:solidFill>
                <a:latin typeface="Calistoga"/>
              </a:rPr>
              <a:t>4. Các ứng dụng của mạng GANs</a:t>
            </a:r>
          </a:p>
        </p:txBody>
      </p:sp>
      <p:sp>
        <p:nvSpPr>
          <p:cNvPr name="TextBox 10" id="10"/>
          <p:cNvSpPr txBox="true"/>
          <p:nvPr/>
        </p:nvSpPr>
        <p:spPr>
          <a:xfrm rot="0">
            <a:off x="10625578" y="7761674"/>
            <a:ext cx="4950023" cy="523875"/>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Cabin SemiBold"/>
              </a:rPr>
              <a:t>Ứng dụng photoshop hình ảnh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20654">
            <a:off x="16052385" y="-1154407"/>
            <a:ext cx="4471230" cy="2308815"/>
          </a:xfrm>
          <a:custGeom>
            <a:avLst/>
            <a:gdLst/>
            <a:ahLst/>
            <a:cxnLst/>
            <a:rect r="r" b="b" t="t" l="l"/>
            <a:pathLst>
              <a:path h="2308815" w="4471230">
                <a:moveTo>
                  <a:pt x="0" y="0"/>
                </a:moveTo>
                <a:lnTo>
                  <a:pt x="4471230" y="0"/>
                </a:lnTo>
                <a:lnTo>
                  <a:pt x="4471230" y="2308814"/>
                </a:lnTo>
                <a:lnTo>
                  <a:pt x="0" y="2308814"/>
                </a:lnTo>
                <a:lnTo>
                  <a:pt x="0" y="0"/>
                </a:lnTo>
                <a:close/>
              </a:path>
            </a:pathLst>
          </a:custGeom>
          <a:blipFill>
            <a:blip r:embed="rId4"/>
            <a:stretch>
              <a:fillRect l="0" t="0" r="-5651" b="0"/>
            </a:stretch>
          </a:blipFill>
        </p:spPr>
      </p:sp>
      <p:sp>
        <p:nvSpPr>
          <p:cNvPr name="Freeform 5" id="5"/>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5"/>
            <a:stretch>
              <a:fillRect l="0" t="0" r="0" b="0"/>
            </a:stretch>
          </a:blipFill>
        </p:spPr>
      </p:sp>
      <p:sp>
        <p:nvSpPr>
          <p:cNvPr name="Freeform 6" id="6"/>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6"/>
            <a:stretch>
              <a:fillRect l="0" t="0" r="0" b="0"/>
            </a:stretch>
          </a:blipFill>
        </p:spPr>
      </p:sp>
      <p:sp>
        <p:nvSpPr>
          <p:cNvPr name="TextBox 7" id="7"/>
          <p:cNvSpPr txBox="true"/>
          <p:nvPr/>
        </p:nvSpPr>
        <p:spPr>
          <a:xfrm rot="0">
            <a:off x="665121" y="824844"/>
            <a:ext cx="10262986" cy="596900"/>
          </a:xfrm>
          <a:prstGeom prst="rect">
            <a:avLst/>
          </a:prstGeom>
        </p:spPr>
        <p:txBody>
          <a:bodyPr anchor="t" rtlCol="false" tIns="0" lIns="0" bIns="0" rIns="0">
            <a:spAutoFit/>
          </a:bodyPr>
          <a:lstStyle/>
          <a:p>
            <a:pPr algn="ctr">
              <a:lnSpc>
                <a:spcPts val="4900"/>
              </a:lnSpc>
              <a:spcBef>
                <a:spcPct val="0"/>
              </a:spcBef>
            </a:pPr>
            <a:r>
              <a:rPr lang="en-US" sz="3500">
                <a:solidFill>
                  <a:srgbClr val="FFFFFF"/>
                </a:solidFill>
                <a:latin typeface="Calistoga"/>
              </a:rPr>
              <a:t>5. </a:t>
            </a:r>
            <a:r>
              <a:rPr lang="en-US" sz="3500">
                <a:solidFill>
                  <a:srgbClr val="FFFFFF"/>
                </a:solidFill>
                <a:latin typeface="Calistoga"/>
              </a:rPr>
              <a:t>Ứng dụng mạng GAN trong việc tạo ra ảnh anime</a:t>
            </a:r>
          </a:p>
        </p:txBody>
      </p:sp>
      <p:sp>
        <p:nvSpPr>
          <p:cNvPr name="TextBox 8" id="8"/>
          <p:cNvSpPr txBox="true"/>
          <p:nvPr/>
        </p:nvSpPr>
        <p:spPr>
          <a:xfrm rot="0">
            <a:off x="1028700" y="1813785"/>
            <a:ext cx="16059504" cy="1996440"/>
          </a:xfrm>
          <a:prstGeom prst="rect">
            <a:avLst/>
          </a:prstGeom>
        </p:spPr>
        <p:txBody>
          <a:bodyPr anchor="t" rtlCol="false" tIns="0" lIns="0" bIns="0" rIns="0">
            <a:spAutoFit/>
          </a:bodyPr>
          <a:lstStyle/>
          <a:p>
            <a:pPr algn="just">
              <a:lnSpc>
                <a:spcPts val="5355"/>
              </a:lnSpc>
            </a:pPr>
            <a:r>
              <a:rPr lang="en-US" sz="3500">
                <a:solidFill>
                  <a:srgbClr val="FFFFFF"/>
                </a:solidFill>
                <a:latin typeface="Cabin SemiBold"/>
              </a:rPr>
              <a:t>      </a:t>
            </a:r>
            <a:r>
              <a:rPr lang="en-US" sz="3500">
                <a:solidFill>
                  <a:srgbClr val="FFFFFF"/>
                </a:solidFill>
                <a:latin typeface="Cabin SemiBold"/>
              </a:rPr>
              <a:t>Mô hình sinh nhận đầu vào là một vector ngẫu nhiên và cố gắng tạo ra các hình ảnh anime mới từ vector này, nhắm tạo ra các hình ảnh sao cho chúng giống như những hình ảnh anime trong dữ liệu đào tạo</a:t>
            </a:r>
          </a:p>
        </p:txBody>
      </p:sp>
      <p:sp>
        <p:nvSpPr>
          <p:cNvPr name="TextBox 9" id="9"/>
          <p:cNvSpPr txBox="true"/>
          <p:nvPr/>
        </p:nvSpPr>
        <p:spPr>
          <a:xfrm rot="0">
            <a:off x="1028700" y="4202265"/>
            <a:ext cx="16059504" cy="2672715"/>
          </a:xfrm>
          <a:prstGeom prst="rect">
            <a:avLst/>
          </a:prstGeom>
        </p:spPr>
        <p:txBody>
          <a:bodyPr anchor="t" rtlCol="false" tIns="0" lIns="0" bIns="0" rIns="0">
            <a:spAutoFit/>
          </a:bodyPr>
          <a:lstStyle/>
          <a:p>
            <a:pPr algn="just">
              <a:lnSpc>
                <a:spcPts val="5355"/>
              </a:lnSpc>
            </a:pPr>
            <a:r>
              <a:rPr lang="en-US" sz="3500">
                <a:solidFill>
                  <a:srgbClr val="FFFFFF"/>
                </a:solidFill>
                <a:latin typeface="Cabin SemiBold"/>
              </a:rPr>
              <a:t>    Để tạo ra ảnh anime mới chất lượng cao, cần yêu cầu dữ liệu đào tạo phong phú và đa dạng, cùng với quá trình huấn luyện và tinh chỉnh mô hình phù hợp, chọn các siêu tham số và các kỹ thuật tối ưu hóa cũng đóng vai trò quan trọng trong việc tạo ra ảnh anime mới đẹp và thú vị.</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4"/>
            <a:stretch>
              <a:fillRect l="0" t="0" r="-5651" b="0"/>
            </a:stretch>
          </a:blipFill>
        </p:spPr>
      </p:sp>
      <p:sp>
        <p:nvSpPr>
          <p:cNvPr name="Freeform 4" id="4"/>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5"/>
            <a:stretch>
              <a:fillRect l="0" t="0" r="0" b="0"/>
            </a:stretch>
          </a:blipFill>
        </p:spPr>
      </p:sp>
      <p:sp>
        <p:nvSpPr>
          <p:cNvPr name="TextBox 5" id="5"/>
          <p:cNvSpPr txBox="true"/>
          <p:nvPr/>
        </p:nvSpPr>
        <p:spPr>
          <a:xfrm rot="0">
            <a:off x="277249" y="453771"/>
            <a:ext cx="14648633" cy="1045608"/>
          </a:xfrm>
          <a:prstGeom prst="rect">
            <a:avLst/>
          </a:prstGeom>
        </p:spPr>
        <p:txBody>
          <a:bodyPr anchor="t" rtlCol="false" tIns="0" lIns="0" bIns="0" rIns="0">
            <a:spAutoFit/>
          </a:bodyPr>
          <a:lstStyle/>
          <a:p>
            <a:pPr algn="ctr">
              <a:lnSpc>
                <a:spcPts val="8518"/>
              </a:lnSpc>
            </a:pPr>
            <a:r>
              <a:rPr lang="en-US" sz="6084">
                <a:solidFill>
                  <a:srgbClr val="FFFFFF"/>
                </a:solidFill>
                <a:latin typeface="Calistoga"/>
              </a:rPr>
              <a:t>II. Phương pháp nghiên cứu mạng GANs</a:t>
            </a:r>
          </a:p>
        </p:txBody>
      </p:sp>
      <p:sp>
        <p:nvSpPr>
          <p:cNvPr name="TextBox 6" id="6"/>
          <p:cNvSpPr txBox="true"/>
          <p:nvPr/>
        </p:nvSpPr>
        <p:spPr>
          <a:xfrm rot="0">
            <a:off x="691301" y="1845382"/>
            <a:ext cx="8037624" cy="613410"/>
          </a:xfrm>
          <a:prstGeom prst="rect">
            <a:avLst/>
          </a:prstGeom>
        </p:spPr>
        <p:txBody>
          <a:bodyPr anchor="t" rtlCol="false" tIns="0" lIns="0" bIns="0" rIns="0">
            <a:spAutoFit/>
          </a:bodyPr>
          <a:lstStyle/>
          <a:p>
            <a:pPr>
              <a:lnSpc>
                <a:spcPts val="5040"/>
              </a:lnSpc>
              <a:spcBef>
                <a:spcPct val="0"/>
              </a:spcBef>
            </a:pPr>
            <a:r>
              <a:rPr lang="en-US" sz="3600">
                <a:solidFill>
                  <a:srgbClr val="FFFFFF"/>
                </a:solidFill>
                <a:latin typeface="Calistoga"/>
              </a:rPr>
              <a:t>1. </a:t>
            </a:r>
            <a:r>
              <a:rPr lang="en-US" sz="3600">
                <a:solidFill>
                  <a:srgbClr val="FFFFFF"/>
                </a:solidFill>
                <a:latin typeface="Calistoga"/>
              </a:rPr>
              <a:t>Thu thập dữ liệu và tiền xử lý</a:t>
            </a:r>
          </a:p>
        </p:txBody>
      </p:sp>
      <p:sp>
        <p:nvSpPr>
          <p:cNvPr name="TextBox 7" id="7"/>
          <p:cNvSpPr txBox="true"/>
          <p:nvPr/>
        </p:nvSpPr>
        <p:spPr>
          <a:xfrm rot="0">
            <a:off x="745025" y="5475605"/>
            <a:ext cx="4552275" cy="613410"/>
          </a:xfrm>
          <a:prstGeom prst="rect">
            <a:avLst/>
          </a:prstGeom>
        </p:spPr>
        <p:txBody>
          <a:bodyPr anchor="t" rtlCol="false" tIns="0" lIns="0" bIns="0" rIns="0">
            <a:spAutoFit/>
          </a:bodyPr>
          <a:lstStyle/>
          <a:p>
            <a:pPr>
              <a:lnSpc>
                <a:spcPts val="5040"/>
              </a:lnSpc>
              <a:spcBef>
                <a:spcPct val="0"/>
              </a:spcBef>
            </a:pPr>
            <a:r>
              <a:rPr lang="en-US" sz="3600">
                <a:solidFill>
                  <a:srgbClr val="FFFFFF"/>
                </a:solidFill>
                <a:latin typeface="Cabin SemiBold"/>
              </a:rPr>
              <a:t>   </a:t>
            </a:r>
            <a:r>
              <a:rPr lang="en-US" sz="3600">
                <a:solidFill>
                  <a:srgbClr val="FFFFFF"/>
                </a:solidFill>
                <a:latin typeface="Cabin SemiBold"/>
              </a:rPr>
              <a:t>1.2 Tiền xử lý số liệu</a:t>
            </a:r>
          </a:p>
        </p:txBody>
      </p:sp>
      <p:sp>
        <p:nvSpPr>
          <p:cNvPr name="TextBox 8" id="8"/>
          <p:cNvSpPr txBox="true"/>
          <p:nvPr/>
        </p:nvSpPr>
        <p:spPr>
          <a:xfrm rot="0">
            <a:off x="1028700" y="2847938"/>
            <a:ext cx="3681412" cy="613410"/>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bin SemiBold"/>
              </a:rPr>
              <a:t>1.1 Thu thập dữ liệu</a:t>
            </a:r>
          </a:p>
        </p:txBody>
      </p:sp>
      <p:sp>
        <p:nvSpPr>
          <p:cNvPr name="TextBox 9" id="9"/>
          <p:cNvSpPr txBox="true"/>
          <p:nvPr/>
        </p:nvSpPr>
        <p:spPr>
          <a:xfrm rot="0">
            <a:off x="1730066" y="3050045"/>
            <a:ext cx="13790267" cy="1889760"/>
          </a:xfrm>
          <a:prstGeom prst="rect">
            <a:avLst/>
          </a:prstGeom>
        </p:spPr>
        <p:txBody>
          <a:bodyPr anchor="t" rtlCol="false" tIns="0" lIns="0" bIns="0" rIns="0">
            <a:spAutoFit/>
          </a:bodyPr>
          <a:lstStyle/>
          <a:p>
            <a:pPr algn="just">
              <a:lnSpc>
                <a:spcPts val="5040"/>
              </a:lnSpc>
              <a:spcBef>
                <a:spcPct val="0"/>
              </a:spcBef>
            </a:pPr>
          </a:p>
          <a:p>
            <a:pPr algn="just">
              <a:lnSpc>
                <a:spcPts val="5040"/>
              </a:lnSpc>
              <a:spcBef>
                <a:spcPct val="0"/>
              </a:spcBef>
            </a:pPr>
            <a:r>
              <a:rPr lang="en-US" sz="3600">
                <a:solidFill>
                  <a:srgbClr val="FFFFFF"/>
                </a:solidFill>
                <a:latin typeface="Cabin SemiBold"/>
              </a:rPr>
              <a:t>Bộ dữ liệu bao gồm 21551 ảnh, kích cỡ 462MB, bao gồm khuôn mặt anime 2D, phù hợp để đưa vào tiền xử lý số liệu</a:t>
            </a:r>
          </a:p>
        </p:txBody>
      </p:sp>
      <p:sp>
        <p:nvSpPr>
          <p:cNvPr name="TextBox 10" id="10"/>
          <p:cNvSpPr txBox="true"/>
          <p:nvPr/>
        </p:nvSpPr>
        <p:spPr>
          <a:xfrm rot="0">
            <a:off x="1730066" y="7669366"/>
            <a:ext cx="3976836" cy="613410"/>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bin SemiBold"/>
              </a:rPr>
              <a:t>c) Tiền xử lý bổ sung</a:t>
            </a:r>
          </a:p>
        </p:txBody>
      </p:sp>
      <p:sp>
        <p:nvSpPr>
          <p:cNvPr name="TextBox 11" id="11"/>
          <p:cNvSpPr txBox="true"/>
          <p:nvPr/>
        </p:nvSpPr>
        <p:spPr>
          <a:xfrm rot="0">
            <a:off x="1730066" y="6356134"/>
            <a:ext cx="10251877" cy="1251585"/>
          </a:xfrm>
          <a:prstGeom prst="rect">
            <a:avLst/>
          </a:prstGeom>
        </p:spPr>
        <p:txBody>
          <a:bodyPr anchor="t" rtlCol="false" tIns="0" lIns="0" bIns="0" rIns="0">
            <a:spAutoFit/>
          </a:bodyPr>
          <a:lstStyle/>
          <a:p>
            <a:pPr>
              <a:lnSpc>
                <a:spcPts val="5040"/>
              </a:lnSpc>
              <a:spcBef>
                <a:spcPct val="0"/>
              </a:spcBef>
            </a:pPr>
            <a:r>
              <a:rPr lang="en-US" sz="3600">
                <a:solidFill>
                  <a:srgbClr val="FFFFFF"/>
                </a:solidFill>
                <a:latin typeface="Cabin SemiBold"/>
              </a:rPr>
              <a:t>a) Chuyển đổi dữ liệu hình ảnh về định dạng phù hợp</a:t>
            </a:r>
          </a:p>
          <a:p>
            <a:pPr>
              <a:lnSpc>
                <a:spcPts val="5040"/>
              </a:lnSpc>
              <a:spcBef>
                <a:spcPct val="0"/>
              </a:spcBef>
            </a:pPr>
            <a:r>
              <a:rPr lang="en-US" sz="3600">
                <a:solidFill>
                  <a:srgbClr val="FFFFFF"/>
                </a:solidFill>
                <a:latin typeface="Cabin SemiBold"/>
              </a:rPr>
              <a:t>b) Chuẩn hóa dữ liệu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6724066" y="-3249112"/>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03420" y="1177460"/>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931827">
            <a:off x="14889096" y="985905"/>
            <a:ext cx="8893252" cy="8315191"/>
          </a:xfrm>
          <a:custGeom>
            <a:avLst/>
            <a:gdLst/>
            <a:ahLst/>
            <a:cxnLst/>
            <a:rect r="r" b="b" t="t" l="l"/>
            <a:pathLst>
              <a:path h="8315191" w="8893252">
                <a:moveTo>
                  <a:pt x="0" y="0"/>
                </a:moveTo>
                <a:lnTo>
                  <a:pt x="8893252" y="0"/>
                </a:lnTo>
                <a:lnTo>
                  <a:pt x="8893252" y="8315190"/>
                </a:lnTo>
                <a:lnTo>
                  <a:pt x="0" y="8315190"/>
                </a:lnTo>
                <a:lnTo>
                  <a:pt x="0" y="0"/>
                </a:lnTo>
                <a:close/>
              </a:path>
            </a:pathLst>
          </a:custGeom>
          <a:blipFill>
            <a:blip r:embed="rId6"/>
            <a:stretch>
              <a:fillRect l="0" t="0" r="0" b="0"/>
            </a:stretch>
          </a:blipFill>
        </p:spPr>
      </p:sp>
      <p:sp>
        <p:nvSpPr>
          <p:cNvPr name="Freeform 5" id="5"/>
          <p:cNvSpPr/>
          <p:nvPr/>
        </p:nvSpPr>
        <p:spPr>
          <a:xfrm flipH="false" flipV="false" rot="1365435">
            <a:off x="-5883387" y="869334"/>
            <a:ext cx="6282382" cy="6378053"/>
          </a:xfrm>
          <a:custGeom>
            <a:avLst/>
            <a:gdLst/>
            <a:ahLst/>
            <a:cxnLst/>
            <a:rect r="r" b="b" t="t" l="l"/>
            <a:pathLst>
              <a:path h="6378053" w="6282382">
                <a:moveTo>
                  <a:pt x="0" y="0"/>
                </a:moveTo>
                <a:lnTo>
                  <a:pt x="6282382" y="0"/>
                </a:lnTo>
                <a:lnTo>
                  <a:pt x="6282382" y="6378053"/>
                </a:lnTo>
                <a:lnTo>
                  <a:pt x="0" y="6378053"/>
                </a:lnTo>
                <a:lnTo>
                  <a:pt x="0" y="0"/>
                </a:lnTo>
                <a:close/>
              </a:path>
            </a:pathLst>
          </a:custGeom>
          <a:blipFill>
            <a:blip r:embed="rId7"/>
            <a:stretch>
              <a:fillRect l="0" t="0" r="0" b="0"/>
            </a:stretch>
          </a:blipFill>
        </p:spPr>
      </p:sp>
      <p:sp>
        <p:nvSpPr>
          <p:cNvPr name="TextBox 6" id="6"/>
          <p:cNvSpPr txBox="true"/>
          <p:nvPr/>
        </p:nvSpPr>
        <p:spPr>
          <a:xfrm rot="0">
            <a:off x="1388064" y="1120310"/>
            <a:ext cx="14824448" cy="1046827"/>
          </a:xfrm>
          <a:prstGeom prst="rect">
            <a:avLst/>
          </a:prstGeom>
        </p:spPr>
        <p:txBody>
          <a:bodyPr anchor="t" rtlCol="false" tIns="0" lIns="0" bIns="0" rIns="0">
            <a:spAutoFit/>
          </a:bodyPr>
          <a:lstStyle/>
          <a:p>
            <a:pPr>
              <a:lnSpc>
                <a:spcPts val="4250"/>
              </a:lnSpc>
            </a:pPr>
            <a:r>
              <a:rPr lang="en-US" sz="3036">
                <a:solidFill>
                  <a:srgbClr val="FFFFFF"/>
                </a:solidFill>
                <a:latin typeface="Cabin SemiBold"/>
              </a:rPr>
              <a:t>Trong phần này xây dựng hai kiến trúc mô hình GAN là DCGAN (Deep Convolutional GAN) và WGAN-GP (Wasserstein GAN with Gradient Penalty)</a:t>
            </a:r>
          </a:p>
        </p:txBody>
      </p:sp>
      <p:sp>
        <p:nvSpPr>
          <p:cNvPr name="TextBox 7" id="7"/>
          <p:cNvSpPr txBox="true"/>
          <p:nvPr/>
        </p:nvSpPr>
        <p:spPr>
          <a:xfrm rot="0">
            <a:off x="-1068862" y="324137"/>
            <a:ext cx="9456319" cy="704563"/>
          </a:xfrm>
          <a:prstGeom prst="rect">
            <a:avLst/>
          </a:prstGeom>
        </p:spPr>
        <p:txBody>
          <a:bodyPr anchor="t" rtlCol="false" tIns="0" lIns="0" bIns="0" rIns="0">
            <a:spAutoFit/>
          </a:bodyPr>
          <a:lstStyle/>
          <a:p>
            <a:pPr algn="ctr">
              <a:lnSpc>
                <a:spcPts val="5790"/>
              </a:lnSpc>
            </a:pPr>
            <a:r>
              <a:rPr lang="en-US" sz="4136">
                <a:solidFill>
                  <a:srgbClr val="FFFFFF"/>
                </a:solidFill>
                <a:latin typeface="Calistoga"/>
              </a:rPr>
              <a:t>2. Xây dựng mô hình GANs</a:t>
            </a:r>
          </a:p>
        </p:txBody>
      </p:sp>
      <p:sp>
        <p:nvSpPr>
          <p:cNvPr name="TextBox 8" id="8"/>
          <p:cNvSpPr txBox="true"/>
          <p:nvPr/>
        </p:nvSpPr>
        <p:spPr>
          <a:xfrm rot="0">
            <a:off x="1567583" y="2238387"/>
            <a:ext cx="9456319" cy="513427"/>
          </a:xfrm>
          <a:prstGeom prst="rect">
            <a:avLst/>
          </a:prstGeom>
        </p:spPr>
        <p:txBody>
          <a:bodyPr anchor="t" rtlCol="false" tIns="0" lIns="0" bIns="0" rIns="0">
            <a:spAutoFit/>
          </a:bodyPr>
          <a:lstStyle/>
          <a:p>
            <a:pPr marL="655544" indent="-327772" lvl="1">
              <a:lnSpc>
                <a:spcPts val="4250"/>
              </a:lnSpc>
              <a:buFont typeface="Arial"/>
              <a:buChar char="•"/>
            </a:pPr>
            <a:r>
              <a:rPr lang="en-US" sz="3036">
                <a:solidFill>
                  <a:srgbClr val="FFFFFF"/>
                </a:solidFill>
                <a:latin typeface="Cabin SemiBold"/>
              </a:rPr>
              <a:t>Mạng Generator chung cho 2 mô hình</a:t>
            </a:r>
          </a:p>
        </p:txBody>
      </p:sp>
      <p:sp>
        <p:nvSpPr>
          <p:cNvPr name="TextBox 9" id="9"/>
          <p:cNvSpPr txBox="true"/>
          <p:nvPr/>
        </p:nvSpPr>
        <p:spPr>
          <a:xfrm rot="0">
            <a:off x="1567583" y="2901523"/>
            <a:ext cx="9456319" cy="513427"/>
          </a:xfrm>
          <a:prstGeom prst="rect">
            <a:avLst/>
          </a:prstGeom>
        </p:spPr>
        <p:txBody>
          <a:bodyPr anchor="t" rtlCol="false" tIns="0" lIns="0" bIns="0" rIns="0">
            <a:spAutoFit/>
          </a:bodyPr>
          <a:lstStyle/>
          <a:p>
            <a:pPr marL="655544" indent="-327772" lvl="1">
              <a:lnSpc>
                <a:spcPts val="4250"/>
              </a:lnSpc>
              <a:buFont typeface="Arial"/>
              <a:buChar char="•"/>
            </a:pPr>
            <a:r>
              <a:rPr lang="en-US" sz="3036">
                <a:solidFill>
                  <a:srgbClr val="FFFFFF"/>
                </a:solidFill>
                <a:latin typeface="Cabin SemiBold"/>
              </a:rPr>
              <a:t>Mạng Discriminator chung cho 2 mô hình</a:t>
            </a:r>
          </a:p>
        </p:txBody>
      </p:sp>
      <p:sp>
        <p:nvSpPr>
          <p:cNvPr name="TextBox 10" id="10"/>
          <p:cNvSpPr txBox="true"/>
          <p:nvPr/>
        </p:nvSpPr>
        <p:spPr>
          <a:xfrm rot="0">
            <a:off x="1367722" y="3682336"/>
            <a:ext cx="9456319" cy="513427"/>
          </a:xfrm>
          <a:prstGeom prst="rect">
            <a:avLst/>
          </a:prstGeom>
        </p:spPr>
        <p:txBody>
          <a:bodyPr anchor="t" rtlCol="false" tIns="0" lIns="0" bIns="0" rIns="0">
            <a:spAutoFit/>
          </a:bodyPr>
          <a:lstStyle/>
          <a:p>
            <a:pPr>
              <a:lnSpc>
                <a:spcPts val="4250"/>
              </a:lnSpc>
            </a:pPr>
            <a:r>
              <a:rPr lang="en-US" sz="3036">
                <a:solidFill>
                  <a:srgbClr val="FFFFFF"/>
                </a:solidFill>
                <a:latin typeface="Cabin SemiBold"/>
              </a:rPr>
              <a:t>a. DCGAN (Deep Convolutional GAN)</a:t>
            </a:r>
          </a:p>
        </p:txBody>
      </p:sp>
      <p:sp>
        <p:nvSpPr>
          <p:cNvPr name="TextBox 11" id="11"/>
          <p:cNvSpPr txBox="true"/>
          <p:nvPr/>
        </p:nvSpPr>
        <p:spPr>
          <a:xfrm rot="0">
            <a:off x="1399023" y="4371976"/>
            <a:ext cx="14824448" cy="1590675"/>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Cabin SemiBold"/>
              </a:rPr>
              <a:t>      </a:t>
            </a:r>
            <a:r>
              <a:rPr lang="en-US" sz="3000">
                <a:solidFill>
                  <a:srgbClr val="FFFFFF"/>
                </a:solidFill>
                <a:latin typeface="Cabin SemiBold"/>
              </a:rPr>
              <a:t>DCGAN là một kiến trúc mô hình GAN sử dụng các lớp tích chập (convolutional layers) và các lớp chuyển tiếp (transposed layers) để xây dựng mô hình sinh (generator) và mô hình phân biệt (discriminator).</a:t>
            </a:r>
          </a:p>
        </p:txBody>
      </p:sp>
      <p:sp>
        <p:nvSpPr>
          <p:cNvPr name="TextBox 12" id="12"/>
          <p:cNvSpPr txBox="true"/>
          <p:nvPr/>
        </p:nvSpPr>
        <p:spPr>
          <a:xfrm rot="0">
            <a:off x="1399023" y="6143626"/>
            <a:ext cx="14824448" cy="1590675"/>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Cabin SemiBold"/>
              </a:rPr>
              <a:t>      </a:t>
            </a:r>
            <a:r>
              <a:rPr lang="en-US" sz="3000">
                <a:solidFill>
                  <a:srgbClr val="FFFFFF"/>
                </a:solidFill>
                <a:latin typeface="Cabin SemiBold"/>
              </a:rPr>
              <a:t>Lớp DCGAN được định nghĩa để triển khai mô hình DCGAN bao gồm một mạng sinh (generator) và một mạng phân biệt (discriminator), cùng với các thuộc tính và phương thức hỗ trợ</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6724066" y="-3249112"/>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03420" y="1177460"/>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931827">
            <a:off x="14889096" y="985905"/>
            <a:ext cx="8893252" cy="8315191"/>
          </a:xfrm>
          <a:custGeom>
            <a:avLst/>
            <a:gdLst/>
            <a:ahLst/>
            <a:cxnLst/>
            <a:rect r="r" b="b" t="t" l="l"/>
            <a:pathLst>
              <a:path h="8315191" w="8893252">
                <a:moveTo>
                  <a:pt x="0" y="0"/>
                </a:moveTo>
                <a:lnTo>
                  <a:pt x="8893252" y="0"/>
                </a:lnTo>
                <a:lnTo>
                  <a:pt x="8893252" y="8315190"/>
                </a:lnTo>
                <a:lnTo>
                  <a:pt x="0" y="8315190"/>
                </a:lnTo>
                <a:lnTo>
                  <a:pt x="0" y="0"/>
                </a:lnTo>
                <a:close/>
              </a:path>
            </a:pathLst>
          </a:custGeom>
          <a:blipFill>
            <a:blip r:embed="rId6"/>
            <a:stretch>
              <a:fillRect l="0" t="0" r="0" b="0"/>
            </a:stretch>
          </a:blipFill>
        </p:spPr>
      </p:sp>
      <p:sp>
        <p:nvSpPr>
          <p:cNvPr name="Freeform 5" id="5"/>
          <p:cNvSpPr/>
          <p:nvPr/>
        </p:nvSpPr>
        <p:spPr>
          <a:xfrm flipH="false" flipV="false" rot="1365435">
            <a:off x="-5883387" y="869334"/>
            <a:ext cx="6282382" cy="6378053"/>
          </a:xfrm>
          <a:custGeom>
            <a:avLst/>
            <a:gdLst/>
            <a:ahLst/>
            <a:cxnLst/>
            <a:rect r="r" b="b" t="t" l="l"/>
            <a:pathLst>
              <a:path h="6378053" w="6282382">
                <a:moveTo>
                  <a:pt x="0" y="0"/>
                </a:moveTo>
                <a:lnTo>
                  <a:pt x="6282382" y="0"/>
                </a:lnTo>
                <a:lnTo>
                  <a:pt x="6282382" y="6378053"/>
                </a:lnTo>
                <a:lnTo>
                  <a:pt x="0" y="6378053"/>
                </a:lnTo>
                <a:lnTo>
                  <a:pt x="0" y="0"/>
                </a:lnTo>
                <a:close/>
              </a:path>
            </a:pathLst>
          </a:custGeom>
          <a:blipFill>
            <a:blip r:embed="rId7"/>
            <a:stretch>
              <a:fillRect l="0" t="0" r="0" b="0"/>
            </a:stretch>
          </a:blipFill>
        </p:spPr>
      </p:sp>
      <p:sp>
        <p:nvSpPr>
          <p:cNvPr name="Freeform 6" id="6"/>
          <p:cNvSpPr/>
          <p:nvPr/>
        </p:nvSpPr>
        <p:spPr>
          <a:xfrm flipH="false" flipV="false" rot="0">
            <a:off x="334670" y="1284221"/>
            <a:ext cx="17623588" cy="8374329"/>
          </a:xfrm>
          <a:custGeom>
            <a:avLst/>
            <a:gdLst/>
            <a:ahLst/>
            <a:cxnLst/>
            <a:rect r="r" b="b" t="t" l="l"/>
            <a:pathLst>
              <a:path h="8374329" w="17623588">
                <a:moveTo>
                  <a:pt x="0" y="0"/>
                </a:moveTo>
                <a:lnTo>
                  <a:pt x="17623588" y="0"/>
                </a:lnTo>
                <a:lnTo>
                  <a:pt x="17623588" y="8374329"/>
                </a:lnTo>
                <a:lnTo>
                  <a:pt x="0" y="8374329"/>
                </a:lnTo>
                <a:lnTo>
                  <a:pt x="0" y="0"/>
                </a:lnTo>
                <a:close/>
              </a:path>
            </a:pathLst>
          </a:custGeom>
          <a:blipFill>
            <a:blip r:embed="rId8"/>
            <a:stretch>
              <a:fillRect l="0" t="0" r="0" b="0"/>
            </a:stretch>
          </a:blipFill>
        </p:spPr>
      </p:sp>
      <p:sp>
        <p:nvSpPr>
          <p:cNvPr name="TextBox 7" id="7"/>
          <p:cNvSpPr txBox="true"/>
          <p:nvPr/>
        </p:nvSpPr>
        <p:spPr>
          <a:xfrm rot="0">
            <a:off x="353316" y="159447"/>
            <a:ext cx="9456319" cy="787113"/>
          </a:xfrm>
          <a:prstGeom prst="rect">
            <a:avLst/>
          </a:prstGeom>
        </p:spPr>
        <p:txBody>
          <a:bodyPr anchor="t" rtlCol="false" tIns="0" lIns="0" bIns="0" rIns="0">
            <a:spAutoFit/>
          </a:bodyPr>
          <a:lstStyle/>
          <a:p>
            <a:pPr>
              <a:lnSpc>
                <a:spcPts val="6490"/>
              </a:lnSpc>
            </a:pPr>
            <a:r>
              <a:rPr lang="en-US" sz="4636">
                <a:solidFill>
                  <a:srgbClr val="FFFFFF"/>
                </a:solidFill>
                <a:latin typeface="Cabin SemiBold"/>
              </a:rPr>
              <a:t>a. DCGAN (Deep Convolutional GAN)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9572337">
            <a:off x="-1094293" y="5571984"/>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2"/>
            <a:stretch>
              <a:fillRect l="0" t="0" r="0" b="0"/>
            </a:stretch>
          </a:blipFill>
        </p:spPr>
      </p:sp>
      <p:sp>
        <p:nvSpPr>
          <p:cNvPr name="Freeform 3" id="3"/>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3"/>
            <a:stretch>
              <a:fillRect l="0" t="0" r="0" b="0"/>
            </a:stretch>
          </a:blipFill>
        </p:spPr>
      </p:sp>
      <p:sp>
        <p:nvSpPr>
          <p:cNvPr name="TextBox 4" id="4"/>
          <p:cNvSpPr txBox="true"/>
          <p:nvPr/>
        </p:nvSpPr>
        <p:spPr>
          <a:xfrm rot="0">
            <a:off x="2504401" y="1640847"/>
            <a:ext cx="10394038" cy="606425"/>
          </a:xfrm>
          <a:prstGeom prst="rect">
            <a:avLst/>
          </a:prstGeom>
        </p:spPr>
        <p:txBody>
          <a:bodyPr anchor="t" rtlCol="false" tIns="0" lIns="0" bIns="0" rIns="0">
            <a:spAutoFit/>
          </a:bodyPr>
          <a:lstStyle/>
          <a:p>
            <a:pPr algn="ctr">
              <a:lnSpc>
                <a:spcPts val="4900"/>
              </a:lnSpc>
              <a:spcBef>
                <a:spcPct val="0"/>
              </a:spcBef>
            </a:pPr>
            <a:r>
              <a:rPr lang="en-US" sz="3500">
                <a:solidFill>
                  <a:srgbClr val="FFFFFF"/>
                </a:solidFill>
                <a:latin typeface="Cabin SemiBold"/>
              </a:rPr>
              <a:t>b. </a:t>
            </a:r>
            <a:r>
              <a:rPr lang="en-US" sz="3500">
                <a:solidFill>
                  <a:srgbClr val="FFFFFF"/>
                </a:solidFill>
                <a:latin typeface="Cabin SemiBold"/>
              </a:rPr>
              <a:t>WGAN-GP (Wasserstein GAN with Gradient Penalty)</a:t>
            </a:r>
          </a:p>
        </p:txBody>
      </p:sp>
      <p:sp>
        <p:nvSpPr>
          <p:cNvPr name="TextBox 5" id="5"/>
          <p:cNvSpPr txBox="true"/>
          <p:nvPr/>
        </p:nvSpPr>
        <p:spPr>
          <a:xfrm rot="0">
            <a:off x="2504401" y="2749577"/>
            <a:ext cx="12639714" cy="3724275"/>
          </a:xfrm>
          <a:prstGeom prst="rect">
            <a:avLst/>
          </a:prstGeom>
        </p:spPr>
        <p:txBody>
          <a:bodyPr anchor="t" rtlCol="false" tIns="0" lIns="0" bIns="0" rIns="0">
            <a:spAutoFit/>
          </a:bodyPr>
          <a:lstStyle/>
          <a:p>
            <a:pPr algn="just">
              <a:lnSpc>
                <a:spcPts val="4200"/>
              </a:lnSpc>
              <a:spcBef>
                <a:spcPct val="0"/>
              </a:spcBef>
            </a:pPr>
            <a:r>
              <a:rPr lang="en-US" sz="3000">
                <a:solidFill>
                  <a:srgbClr val="FFFFFF"/>
                </a:solidFill>
                <a:latin typeface="Cabin SemiBold"/>
              </a:rPr>
              <a:t>     </a:t>
            </a:r>
            <a:r>
              <a:rPr lang="en-US" sz="3000">
                <a:solidFill>
                  <a:srgbClr val="FFFFFF"/>
                </a:solidFill>
                <a:latin typeface="Cabin SemiBold"/>
              </a:rPr>
              <a:t>WGAN-GP là một biến thể của GAN để giải quyết một số vấn đề phát sinh trong việc huấn luyện GAN, như khó khăn trong việc đo lường độ tương đồng giữa các phân phối.</a:t>
            </a:r>
          </a:p>
          <a:p>
            <a:pPr algn="just">
              <a:lnSpc>
                <a:spcPts val="4200"/>
              </a:lnSpc>
            </a:pPr>
            <a:r>
              <a:rPr lang="en-US" sz="3000">
                <a:solidFill>
                  <a:srgbClr val="FFFFFF"/>
                </a:solidFill>
                <a:latin typeface="Cabin SemiBold"/>
              </a:rPr>
              <a:t>     </a:t>
            </a:r>
            <a:r>
              <a:rPr lang="en-US" sz="3000">
                <a:solidFill>
                  <a:srgbClr val="FFFFFF"/>
                </a:solidFill>
                <a:latin typeface="Cabin SemiBold"/>
              </a:rPr>
              <a:t>WGAN-GP sử dụng hàm mất mát Wasserstein để ước lượng độ tương đồng và giúp mô hình học được các đặc trưng tốt hơn. Đồng thời, WGAN-GP áp dụng kỹ thuật gradient penalty để giới hạn độ lớn của gradient trong quá trình huấn luyện.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9572337">
            <a:off x="-1094293" y="5571984"/>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2"/>
            <a:stretch>
              <a:fillRect l="0" t="0" r="0" b="0"/>
            </a:stretch>
          </a:blipFill>
        </p:spPr>
      </p:sp>
      <p:sp>
        <p:nvSpPr>
          <p:cNvPr name="Freeform 3" id="3"/>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3"/>
            <a:stretch>
              <a:fillRect l="0" t="0" r="0" b="0"/>
            </a:stretch>
          </a:blipFill>
        </p:spPr>
      </p:sp>
      <p:sp>
        <p:nvSpPr>
          <p:cNvPr name="Freeform 4" id="4"/>
          <p:cNvSpPr/>
          <p:nvPr/>
        </p:nvSpPr>
        <p:spPr>
          <a:xfrm flipH="false" flipV="false" rot="0">
            <a:off x="0" y="1074524"/>
            <a:ext cx="18288000" cy="9100936"/>
          </a:xfrm>
          <a:custGeom>
            <a:avLst/>
            <a:gdLst/>
            <a:ahLst/>
            <a:cxnLst/>
            <a:rect r="r" b="b" t="t" l="l"/>
            <a:pathLst>
              <a:path h="9100936" w="18288000">
                <a:moveTo>
                  <a:pt x="0" y="0"/>
                </a:moveTo>
                <a:lnTo>
                  <a:pt x="18288000" y="0"/>
                </a:lnTo>
                <a:lnTo>
                  <a:pt x="18288000" y="9100935"/>
                </a:lnTo>
                <a:lnTo>
                  <a:pt x="0" y="9100935"/>
                </a:lnTo>
                <a:lnTo>
                  <a:pt x="0" y="0"/>
                </a:lnTo>
                <a:close/>
              </a:path>
            </a:pathLst>
          </a:custGeom>
          <a:blipFill>
            <a:blip r:embed="rId4"/>
            <a:stretch>
              <a:fillRect l="0" t="0" r="0" b="0"/>
            </a:stretch>
          </a:blipFill>
        </p:spPr>
      </p:sp>
      <p:sp>
        <p:nvSpPr>
          <p:cNvPr name="TextBox 5" id="5"/>
          <p:cNvSpPr txBox="true"/>
          <p:nvPr/>
        </p:nvSpPr>
        <p:spPr>
          <a:xfrm rot="0">
            <a:off x="652558" y="193675"/>
            <a:ext cx="10394038" cy="606425"/>
          </a:xfrm>
          <a:prstGeom prst="rect">
            <a:avLst/>
          </a:prstGeom>
        </p:spPr>
        <p:txBody>
          <a:bodyPr anchor="t" rtlCol="false" tIns="0" lIns="0" bIns="0" rIns="0">
            <a:spAutoFit/>
          </a:bodyPr>
          <a:lstStyle/>
          <a:p>
            <a:pPr algn="ctr">
              <a:lnSpc>
                <a:spcPts val="4900"/>
              </a:lnSpc>
              <a:spcBef>
                <a:spcPct val="0"/>
              </a:spcBef>
            </a:pPr>
            <a:r>
              <a:rPr lang="en-US" sz="3500">
                <a:solidFill>
                  <a:srgbClr val="FFFFFF"/>
                </a:solidFill>
                <a:latin typeface="Cabin SemiBold"/>
              </a:rPr>
              <a:t>b. </a:t>
            </a:r>
            <a:r>
              <a:rPr lang="en-US" sz="3500">
                <a:solidFill>
                  <a:srgbClr val="FFFFFF"/>
                </a:solidFill>
                <a:latin typeface="Cabin SemiBold"/>
              </a:rPr>
              <a:t>WGAN-GP (Wasserstein GAN with Gradient Penalty)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8263928" y="2097630"/>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17872" y="1177460"/>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05205" y="4667812"/>
            <a:ext cx="8893252" cy="8315191"/>
          </a:xfrm>
          <a:custGeom>
            <a:avLst/>
            <a:gdLst/>
            <a:ahLst/>
            <a:cxnLst/>
            <a:rect r="r" b="b" t="t" l="l"/>
            <a:pathLst>
              <a:path h="8315191" w="8893252">
                <a:moveTo>
                  <a:pt x="0" y="0"/>
                </a:moveTo>
                <a:lnTo>
                  <a:pt x="8893252" y="0"/>
                </a:lnTo>
                <a:lnTo>
                  <a:pt x="8893252" y="8315190"/>
                </a:lnTo>
                <a:lnTo>
                  <a:pt x="0" y="8315190"/>
                </a:lnTo>
                <a:lnTo>
                  <a:pt x="0" y="0"/>
                </a:lnTo>
                <a:close/>
              </a:path>
            </a:pathLst>
          </a:custGeom>
          <a:blipFill>
            <a:blip r:embed="rId6"/>
            <a:stretch>
              <a:fillRect l="0" t="0" r="0" b="0"/>
            </a:stretch>
          </a:blipFill>
        </p:spPr>
      </p:sp>
      <p:sp>
        <p:nvSpPr>
          <p:cNvPr name="Freeform 5" id="5"/>
          <p:cNvSpPr/>
          <p:nvPr/>
        </p:nvSpPr>
        <p:spPr>
          <a:xfrm flipH="false" flipV="false" rot="1365435">
            <a:off x="-4645634" y="5103467"/>
            <a:ext cx="6282382" cy="6378053"/>
          </a:xfrm>
          <a:custGeom>
            <a:avLst/>
            <a:gdLst/>
            <a:ahLst/>
            <a:cxnLst/>
            <a:rect r="r" b="b" t="t" l="l"/>
            <a:pathLst>
              <a:path h="6378053" w="6282382">
                <a:moveTo>
                  <a:pt x="0" y="0"/>
                </a:moveTo>
                <a:lnTo>
                  <a:pt x="6282382" y="0"/>
                </a:lnTo>
                <a:lnTo>
                  <a:pt x="6282382" y="6378053"/>
                </a:lnTo>
                <a:lnTo>
                  <a:pt x="0" y="6378053"/>
                </a:lnTo>
                <a:lnTo>
                  <a:pt x="0" y="0"/>
                </a:lnTo>
                <a:close/>
              </a:path>
            </a:pathLst>
          </a:custGeom>
          <a:blipFill>
            <a:blip r:embed="rId7"/>
            <a:stretch>
              <a:fillRect l="0" t="0" r="0" b="0"/>
            </a:stretch>
          </a:blipFill>
        </p:spPr>
      </p:sp>
      <p:sp>
        <p:nvSpPr>
          <p:cNvPr name="Freeform 6" id="6"/>
          <p:cNvSpPr/>
          <p:nvPr/>
        </p:nvSpPr>
        <p:spPr>
          <a:xfrm flipH="false" flipV="false" rot="0">
            <a:off x="1028700" y="2347643"/>
            <a:ext cx="7063899" cy="5591715"/>
          </a:xfrm>
          <a:custGeom>
            <a:avLst/>
            <a:gdLst/>
            <a:ahLst/>
            <a:cxnLst/>
            <a:rect r="r" b="b" t="t" l="l"/>
            <a:pathLst>
              <a:path h="5591715" w="7063899">
                <a:moveTo>
                  <a:pt x="0" y="0"/>
                </a:moveTo>
                <a:lnTo>
                  <a:pt x="7063899" y="0"/>
                </a:lnTo>
                <a:lnTo>
                  <a:pt x="7063899" y="5591714"/>
                </a:lnTo>
                <a:lnTo>
                  <a:pt x="0" y="5591714"/>
                </a:lnTo>
                <a:lnTo>
                  <a:pt x="0" y="0"/>
                </a:lnTo>
                <a:close/>
              </a:path>
            </a:pathLst>
          </a:custGeom>
          <a:blipFill>
            <a:blip r:embed="rId8"/>
            <a:stretch>
              <a:fillRect l="0" t="0" r="0" b="0"/>
            </a:stretch>
          </a:blipFill>
        </p:spPr>
      </p:sp>
      <p:sp>
        <p:nvSpPr>
          <p:cNvPr name="TextBox 7" id="7"/>
          <p:cNvSpPr txBox="true"/>
          <p:nvPr/>
        </p:nvSpPr>
        <p:spPr>
          <a:xfrm rot="0">
            <a:off x="1028700" y="387504"/>
            <a:ext cx="9456319" cy="704563"/>
          </a:xfrm>
          <a:prstGeom prst="rect">
            <a:avLst/>
          </a:prstGeom>
        </p:spPr>
        <p:txBody>
          <a:bodyPr anchor="t" rtlCol="false" tIns="0" lIns="0" bIns="0" rIns="0">
            <a:spAutoFit/>
          </a:bodyPr>
          <a:lstStyle/>
          <a:p>
            <a:pPr>
              <a:lnSpc>
                <a:spcPts val="5790"/>
              </a:lnSpc>
            </a:pPr>
            <a:r>
              <a:rPr lang="en-US" sz="4136">
                <a:solidFill>
                  <a:srgbClr val="FFFFFF"/>
                </a:solidFill>
                <a:latin typeface="Calistoga"/>
              </a:rPr>
              <a:t>III. Kết quả nghiên cứu</a:t>
            </a:r>
          </a:p>
        </p:txBody>
      </p:sp>
      <p:sp>
        <p:nvSpPr>
          <p:cNvPr name="TextBox 8" id="8"/>
          <p:cNvSpPr txBox="true"/>
          <p:nvPr/>
        </p:nvSpPr>
        <p:spPr>
          <a:xfrm rot="0">
            <a:off x="646986" y="1258760"/>
            <a:ext cx="4147542" cy="605503"/>
          </a:xfrm>
          <a:prstGeom prst="rect">
            <a:avLst/>
          </a:prstGeom>
        </p:spPr>
        <p:txBody>
          <a:bodyPr anchor="t" rtlCol="false" tIns="0" lIns="0" bIns="0" rIns="0">
            <a:spAutoFit/>
          </a:bodyPr>
          <a:lstStyle/>
          <a:p>
            <a:pPr algn="ctr" marL="763491" indent="-381745" lvl="1">
              <a:lnSpc>
                <a:spcPts val="4950"/>
              </a:lnSpc>
              <a:spcBef>
                <a:spcPct val="0"/>
              </a:spcBef>
              <a:buFont typeface="Arial"/>
              <a:buChar char="•"/>
            </a:pPr>
            <a:r>
              <a:rPr lang="en-US" sz="3536">
                <a:solidFill>
                  <a:srgbClr val="FFFFFF"/>
                </a:solidFill>
                <a:latin typeface="Cabin SemiBold"/>
              </a:rPr>
              <a:t>Đánh giá mô hình</a:t>
            </a:r>
          </a:p>
        </p:txBody>
      </p:sp>
      <p:sp>
        <p:nvSpPr>
          <p:cNvPr name="TextBox 9" id="9"/>
          <p:cNvSpPr txBox="true"/>
          <p:nvPr/>
        </p:nvSpPr>
        <p:spPr>
          <a:xfrm rot="0">
            <a:off x="8659081" y="2300018"/>
            <a:ext cx="8361562" cy="2221577"/>
          </a:xfrm>
          <a:prstGeom prst="rect">
            <a:avLst/>
          </a:prstGeom>
        </p:spPr>
        <p:txBody>
          <a:bodyPr anchor="t" rtlCol="false" tIns="0" lIns="0" bIns="0" rIns="0">
            <a:spAutoFit/>
          </a:bodyPr>
          <a:lstStyle/>
          <a:p>
            <a:pPr algn="just">
              <a:lnSpc>
                <a:spcPts val="3550"/>
              </a:lnSpc>
              <a:spcBef>
                <a:spcPct val="0"/>
              </a:spcBef>
            </a:pPr>
            <a:r>
              <a:rPr lang="en-US" sz="2536">
                <a:solidFill>
                  <a:srgbClr val="FFFFFF"/>
                </a:solidFill>
                <a:latin typeface="Cabin SemiBold"/>
              </a:rPr>
              <a:t> Sau khi train trong 50 epoch, generator loss và discriminator loss đều nằm trong khoảng 0 đến 1. Từ đó DCGAN có thể tạo ra những hình ảnh anime có chất lượng tương đối tốt</a:t>
            </a:r>
          </a:p>
          <a:p>
            <a:pPr>
              <a:lnSpc>
                <a:spcPts val="3550"/>
              </a:lnSpc>
              <a:spcBef>
                <a:spcPct val="0"/>
              </a:spcBef>
            </a:pPr>
            <a:r>
              <a:rPr lang="en-US" sz="2536">
                <a:solidFill>
                  <a:srgbClr val="FFFFFF"/>
                </a:solidFill>
                <a:latin typeface="Cabin SemiBold"/>
              </a:rPr>
              <a:t>=&gt; Cho thấy sự cân bằng giữa generator và discriminator và sự ổn định trong quá trình huấn luyện</a:t>
            </a:r>
          </a:p>
        </p:txBody>
      </p:sp>
      <p:sp>
        <p:nvSpPr>
          <p:cNvPr name="TextBox 10" id="10"/>
          <p:cNvSpPr txBox="true"/>
          <p:nvPr/>
        </p:nvSpPr>
        <p:spPr>
          <a:xfrm rot="0">
            <a:off x="1028700" y="8167957"/>
            <a:ext cx="7063899" cy="878552"/>
          </a:xfrm>
          <a:prstGeom prst="rect">
            <a:avLst/>
          </a:prstGeom>
        </p:spPr>
        <p:txBody>
          <a:bodyPr anchor="t" rtlCol="false" tIns="0" lIns="0" bIns="0" rIns="0">
            <a:spAutoFit/>
          </a:bodyPr>
          <a:lstStyle/>
          <a:p>
            <a:pPr algn="ctr">
              <a:lnSpc>
                <a:spcPts val="3550"/>
              </a:lnSpc>
              <a:spcBef>
                <a:spcPct val="0"/>
              </a:spcBef>
            </a:pPr>
            <a:r>
              <a:rPr lang="en-US" sz="2536">
                <a:solidFill>
                  <a:srgbClr val="FFFFFF"/>
                </a:solidFill>
                <a:latin typeface="Cabin SemiBold"/>
              </a:rPr>
              <a:t>Đánh giá Generator loss và Discrimitor loss sau khi huấn luyện của DCGAN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2451923" y="-2818302"/>
            <a:ext cx="4903845" cy="5636604"/>
          </a:xfrm>
          <a:custGeom>
            <a:avLst/>
            <a:gdLst/>
            <a:ahLst/>
            <a:cxnLst/>
            <a:rect r="r" b="b" t="t" l="l"/>
            <a:pathLst>
              <a:path h="5636604" w="4903845">
                <a:moveTo>
                  <a:pt x="4903846" y="0"/>
                </a:moveTo>
                <a:lnTo>
                  <a:pt x="0" y="0"/>
                </a:lnTo>
                <a:lnTo>
                  <a:pt x="0" y="5636604"/>
                </a:lnTo>
                <a:lnTo>
                  <a:pt x="4903846" y="5636604"/>
                </a:lnTo>
                <a:lnTo>
                  <a:pt x="4903846" y="0"/>
                </a:lnTo>
                <a:close/>
              </a:path>
            </a:pathLst>
          </a:custGeom>
          <a:blipFill>
            <a:blip r:embed="rId7"/>
            <a:stretch>
              <a:fillRect l="0" t="0" r="0" b="0"/>
            </a:stretch>
          </a:blipFill>
        </p:spPr>
      </p:sp>
      <p:sp>
        <p:nvSpPr>
          <p:cNvPr name="Freeform 8" id="8"/>
          <p:cNvSpPr/>
          <p:nvPr/>
        </p:nvSpPr>
        <p:spPr>
          <a:xfrm flipH="false" flipV="false" rot="0">
            <a:off x="831379" y="1965940"/>
            <a:ext cx="9762333" cy="5508159"/>
          </a:xfrm>
          <a:custGeom>
            <a:avLst/>
            <a:gdLst/>
            <a:ahLst/>
            <a:cxnLst/>
            <a:rect r="r" b="b" t="t" l="l"/>
            <a:pathLst>
              <a:path h="5508159" w="9762333">
                <a:moveTo>
                  <a:pt x="0" y="0"/>
                </a:moveTo>
                <a:lnTo>
                  <a:pt x="9762333" y="0"/>
                </a:lnTo>
                <a:lnTo>
                  <a:pt x="9762333" y="5508159"/>
                </a:lnTo>
                <a:lnTo>
                  <a:pt x="0" y="5508159"/>
                </a:lnTo>
                <a:lnTo>
                  <a:pt x="0" y="0"/>
                </a:lnTo>
                <a:close/>
              </a:path>
            </a:pathLst>
          </a:custGeom>
          <a:blipFill>
            <a:blip r:embed="rId8"/>
            <a:stretch>
              <a:fillRect l="0" t="0" r="0" b="0"/>
            </a:stretch>
          </a:blipFill>
        </p:spPr>
      </p:sp>
      <p:sp>
        <p:nvSpPr>
          <p:cNvPr name="TextBox 9" id="9"/>
          <p:cNvSpPr txBox="true"/>
          <p:nvPr/>
        </p:nvSpPr>
        <p:spPr>
          <a:xfrm rot="0">
            <a:off x="1028700" y="7748558"/>
            <a:ext cx="8930369" cy="1046827"/>
          </a:xfrm>
          <a:prstGeom prst="rect">
            <a:avLst/>
          </a:prstGeom>
        </p:spPr>
        <p:txBody>
          <a:bodyPr anchor="t" rtlCol="false" tIns="0" lIns="0" bIns="0" rIns="0">
            <a:spAutoFit/>
          </a:bodyPr>
          <a:lstStyle/>
          <a:p>
            <a:pPr algn="ctr">
              <a:lnSpc>
                <a:spcPts val="4250"/>
              </a:lnSpc>
              <a:spcBef>
                <a:spcPct val="0"/>
              </a:spcBef>
            </a:pPr>
            <a:r>
              <a:rPr lang="en-US" sz="3036">
                <a:solidFill>
                  <a:srgbClr val="FFFFFF"/>
                </a:solidFill>
                <a:latin typeface="Cabin SemiBold"/>
              </a:rPr>
              <a:t>Đánh giá Generator loss và Discrimitor loss sau khi huấn luyện của WGAN-GP</a:t>
            </a:r>
          </a:p>
        </p:txBody>
      </p:sp>
      <p:sp>
        <p:nvSpPr>
          <p:cNvPr name="TextBox 10" id="10"/>
          <p:cNvSpPr txBox="true"/>
          <p:nvPr/>
        </p:nvSpPr>
        <p:spPr>
          <a:xfrm rot="0">
            <a:off x="10899438" y="1918315"/>
            <a:ext cx="7132902" cy="3116927"/>
          </a:xfrm>
          <a:prstGeom prst="rect">
            <a:avLst/>
          </a:prstGeom>
        </p:spPr>
        <p:txBody>
          <a:bodyPr anchor="t" rtlCol="false" tIns="0" lIns="0" bIns="0" rIns="0">
            <a:spAutoFit/>
          </a:bodyPr>
          <a:lstStyle/>
          <a:p>
            <a:pPr algn="just">
              <a:lnSpc>
                <a:spcPts val="3550"/>
              </a:lnSpc>
              <a:spcBef>
                <a:spcPct val="0"/>
              </a:spcBef>
            </a:pPr>
            <a:r>
              <a:rPr lang="en-US" sz="2536">
                <a:solidFill>
                  <a:srgbClr val="FFFFFF"/>
                </a:solidFill>
                <a:latin typeface="Cabin SemiBold"/>
              </a:rPr>
              <a:t>  T</a:t>
            </a:r>
            <a:r>
              <a:rPr lang="en-US" sz="2536">
                <a:solidFill>
                  <a:srgbClr val="FFFFFF"/>
                </a:solidFill>
                <a:latin typeface="Cabin SemiBold"/>
              </a:rPr>
              <a:t>ừ hình ảnh đánh giá mạng WGAN-GP cho thấy đường đi của generator loss tăng lên đến khoảng (7,8) rồi giữ nguyên mức đó, trong đó discriminator loss tiệm cận 0. </a:t>
            </a:r>
          </a:p>
          <a:p>
            <a:pPr algn="just">
              <a:lnSpc>
                <a:spcPts val="3550"/>
              </a:lnSpc>
              <a:spcBef>
                <a:spcPct val="0"/>
              </a:spcBef>
            </a:pPr>
            <a:r>
              <a:rPr lang="en-US" sz="2536">
                <a:solidFill>
                  <a:srgbClr val="FFFFFF"/>
                </a:solidFill>
                <a:latin typeface="Cabin SemiBold"/>
              </a:rPr>
              <a:t>=&gt; Vậy khả năng overfitting của Generator, trong khi discriminator đã đạt mức tối ưu nên không đạt được cân bằng trong quá trình huấn luyện.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2451923" y="-2818302"/>
            <a:ext cx="4903845" cy="5636604"/>
          </a:xfrm>
          <a:custGeom>
            <a:avLst/>
            <a:gdLst/>
            <a:ahLst/>
            <a:cxnLst/>
            <a:rect r="r" b="b" t="t" l="l"/>
            <a:pathLst>
              <a:path h="5636604" w="4903845">
                <a:moveTo>
                  <a:pt x="4903846" y="0"/>
                </a:moveTo>
                <a:lnTo>
                  <a:pt x="0" y="0"/>
                </a:lnTo>
                <a:lnTo>
                  <a:pt x="0" y="5636604"/>
                </a:lnTo>
                <a:lnTo>
                  <a:pt x="4903846" y="5636604"/>
                </a:lnTo>
                <a:lnTo>
                  <a:pt x="4903846" y="0"/>
                </a:lnTo>
                <a:close/>
              </a:path>
            </a:pathLst>
          </a:custGeom>
          <a:blipFill>
            <a:blip r:embed="rId7"/>
            <a:stretch>
              <a:fillRect l="0" t="0" r="0" b="0"/>
            </a:stretch>
          </a:blipFill>
        </p:spPr>
      </p:sp>
      <p:sp>
        <p:nvSpPr>
          <p:cNvPr name="Freeform 8" id="8"/>
          <p:cNvSpPr/>
          <p:nvPr/>
        </p:nvSpPr>
        <p:spPr>
          <a:xfrm flipH="false" flipV="false" rot="0">
            <a:off x="4566720" y="1622978"/>
            <a:ext cx="9154560" cy="2271432"/>
          </a:xfrm>
          <a:custGeom>
            <a:avLst/>
            <a:gdLst/>
            <a:ahLst/>
            <a:cxnLst/>
            <a:rect r="r" b="b" t="t" l="l"/>
            <a:pathLst>
              <a:path h="2271432" w="9154560">
                <a:moveTo>
                  <a:pt x="0" y="0"/>
                </a:moveTo>
                <a:lnTo>
                  <a:pt x="9154560" y="0"/>
                </a:lnTo>
                <a:lnTo>
                  <a:pt x="9154560" y="2271432"/>
                </a:lnTo>
                <a:lnTo>
                  <a:pt x="0" y="2271432"/>
                </a:lnTo>
                <a:lnTo>
                  <a:pt x="0" y="0"/>
                </a:lnTo>
                <a:close/>
              </a:path>
            </a:pathLst>
          </a:custGeom>
          <a:blipFill>
            <a:blip r:embed="rId8"/>
            <a:stretch>
              <a:fillRect l="0" t="0" r="0" b="0"/>
            </a:stretch>
          </a:blipFill>
        </p:spPr>
      </p:sp>
      <p:sp>
        <p:nvSpPr>
          <p:cNvPr name="Freeform 9" id="9"/>
          <p:cNvSpPr/>
          <p:nvPr/>
        </p:nvSpPr>
        <p:spPr>
          <a:xfrm flipH="false" flipV="false" rot="0">
            <a:off x="4566720" y="3894410"/>
            <a:ext cx="9154560" cy="2193719"/>
          </a:xfrm>
          <a:custGeom>
            <a:avLst/>
            <a:gdLst/>
            <a:ahLst/>
            <a:cxnLst/>
            <a:rect r="r" b="b" t="t" l="l"/>
            <a:pathLst>
              <a:path h="2193719" w="9154560">
                <a:moveTo>
                  <a:pt x="0" y="0"/>
                </a:moveTo>
                <a:lnTo>
                  <a:pt x="9154560" y="0"/>
                </a:lnTo>
                <a:lnTo>
                  <a:pt x="9154560" y="2193720"/>
                </a:lnTo>
                <a:lnTo>
                  <a:pt x="0" y="2193720"/>
                </a:lnTo>
                <a:lnTo>
                  <a:pt x="0" y="0"/>
                </a:lnTo>
                <a:close/>
              </a:path>
            </a:pathLst>
          </a:custGeom>
          <a:blipFill>
            <a:blip r:embed="rId9"/>
            <a:stretch>
              <a:fillRect l="0" t="0" r="0" b="0"/>
            </a:stretch>
          </a:blipFill>
        </p:spPr>
      </p:sp>
      <p:sp>
        <p:nvSpPr>
          <p:cNvPr name="TextBox 10" id="10"/>
          <p:cNvSpPr txBox="true"/>
          <p:nvPr/>
        </p:nvSpPr>
        <p:spPr>
          <a:xfrm rot="0">
            <a:off x="3330400" y="7048289"/>
            <a:ext cx="11627201" cy="737583"/>
          </a:xfrm>
          <a:prstGeom prst="rect">
            <a:avLst/>
          </a:prstGeom>
        </p:spPr>
        <p:txBody>
          <a:bodyPr anchor="t" rtlCol="false" tIns="0" lIns="0" bIns="0" rIns="0">
            <a:spAutoFit/>
          </a:bodyPr>
          <a:lstStyle/>
          <a:p>
            <a:pPr algn="ctr">
              <a:lnSpc>
                <a:spcPts val="6070"/>
              </a:lnSpc>
              <a:spcBef>
                <a:spcPct val="0"/>
              </a:spcBef>
            </a:pPr>
            <a:r>
              <a:rPr lang="en-US" sz="4336">
                <a:solidFill>
                  <a:srgbClr val="FFFFFF"/>
                </a:solidFill>
                <a:latin typeface="Cabin SemiBold"/>
              </a:rPr>
              <a:t>Accuracy của DCGAN (trên) và WGAN-GP (dưới)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5812116" y="-5567203"/>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4219555"/>
            <a:ext cx="3345920" cy="5038745"/>
            <a:chOff x="0" y="0"/>
            <a:chExt cx="1565187" cy="2357074"/>
          </a:xfrm>
        </p:grpSpPr>
        <p:sp>
          <p:nvSpPr>
            <p:cNvPr name="Freeform 4" id="4"/>
            <p:cNvSpPr/>
            <p:nvPr/>
          </p:nvSpPr>
          <p:spPr>
            <a:xfrm flipH="false" flipV="false" rot="0">
              <a:off x="0" y="0"/>
              <a:ext cx="1565187" cy="2357074"/>
            </a:xfrm>
            <a:custGeom>
              <a:avLst/>
              <a:gdLst/>
              <a:ahLst/>
              <a:cxnLst/>
              <a:rect r="r" b="b" t="t" l="l"/>
              <a:pathLst>
                <a:path h="2357074" w="1565187">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7" y="55880"/>
                    <a:pt x="1565187" y="124460"/>
                  </a:cubicBezTo>
                  <a:lnTo>
                    <a:pt x="1565187" y="2232614"/>
                  </a:lnTo>
                  <a:cubicBezTo>
                    <a:pt x="1565187" y="2301194"/>
                    <a:pt x="1509307" y="2357074"/>
                    <a:pt x="1440727" y="2357074"/>
                  </a:cubicBezTo>
                  <a:close/>
                </a:path>
              </a:pathLst>
            </a:custGeom>
            <a:solidFill>
              <a:srgbClr val="2D2F30">
                <a:alpha val="30980"/>
              </a:srgbClr>
            </a:solidFill>
          </p:spPr>
        </p:sp>
      </p:grpSp>
      <p:sp>
        <p:nvSpPr>
          <p:cNvPr name="Freeform 5" id="5"/>
          <p:cNvSpPr/>
          <p:nvPr/>
        </p:nvSpPr>
        <p:spPr>
          <a:xfrm flipH="false" flipV="false" rot="4238979">
            <a:off x="-332234" y="-852062"/>
            <a:ext cx="3493701" cy="5774713"/>
          </a:xfrm>
          <a:custGeom>
            <a:avLst/>
            <a:gdLst/>
            <a:ahLst/>
            <a:cxnLst/>
            <a:rect r="r" b="b" t="t" l="l"/>
            <a:pathLst>
              <a:path h="5774713" w="3493701">
                <a:moveTo>
                  <a:pt x="0" y="0"/>
                </a:moveTo>
                <a:lnTo>
                  <a:pt x="3493701" y="0"/>
                </a:lnTo>
                <a:lnTo>
                  <a:pt x="3493701" y="5774713"/>
                </a:lnTo>
                <a:lnTo>
                  <a:pt x="0" y="5774713"/>
                </a:lnTo>
                <a:lnTo>
                  <a:pt x="0" y="0"/>
                </a:lnTo>
                <a:close/>
              </a:path>
            </a:pathLst>
          </a:custGeom>
          <a:blipFill>
            <a:blip r:embed="rId4"/>
            <a:stretch>
              <a:fillRect l="0" t="0" r="0" b="0"/>
            </a:stretch>
          </a:blipFill>
        </p:spPr>
      </p:sp>
      <p:sp>
        <p:nvSpPr>
          <p:cNvPr name="Freeform 6" id="6"/>
          <p:cNvSpPr/>
          <p:nvPr/>
        </p:nvSpPr>
        <p:spPr>
          <a:xfrm flipH="false" flipV="false" rot="10697399">
            <a:off x="12770139" y="-830570"/>
            <a:ext cx="7760532" cy="4578714"/>
          </a:xfrm>
          <a:custGeom>
            <a:avLst/>
            <a:gdLst/>
            <a:ahLst/>
            <a:cxnLst/>
            <a:rect r="r" b="b" t="t" l="l"/>
            <a:pathLst>
              <a:path h="4578714" w="7760532">
                <a:moveTo>
                  <a:pt x="0" y="0"/>
                </a:moveTo>
                <a:lnTo>
                  <a:pt x="7760532" y="0"/>
                </a:lnTo>
                <a:lnTo>
                  <a:pt x="7760532" y="4578714"/>
                </a:lnTo>
                <a:lnTo>
                  <a:pt x="0" y="4578714"/>
                </a:lnTo>
                <a:lnTo>
                  <a:pt x="0" y="0"/>
                </a:lnTo>
                <a:close/>
              </a:path>
            </a:pathLst>
          </a:custGeom>
          <a:blipFill>
            <a:blip r:embed="rId5"/>
            <a:stretch>
              <a:fillRect l="0" t="0" r="0" b="0"/>
            </a:stretch>
          </a:blipFill>
        </p:spPr>
      </p:sp>
      <p:sp>
        <p:nvSpPr>
          <p:cNvPr name="TextBox 7" id="7"/>
          <p:cNvSpPr txBox="true"/>
          <p:nvPr/>
        </p:nvSpPr>
        <p:spPr>
          <a:xfrm rot="0">
            <a:off x="4964227" y="1034122"/>
            <a:ext cx="7119102" cy="2498746"/>
          </a:xfrm>
          <a:prstGeom prst="rect">
            <a:avLst/>
          </a:prstGeom>
        </p:spPr>
        <p:txBody>
          <a:bodyPr anchor="t" rtlCol="false" tIns="0" lIns="0" bIns="0" rIns="0">
            <a:spAutoFit/>
          </a:bodyPr>
          <a:lstStyle/>
          <a:p>
            <a:pPr algn="ctr">
              <a:lnSpc>
                <a:spcPts val="9665"/>
              </a:lnSpc>
            </a:pPr>
            <a:r>
              <a:rPr lang="en-US" sz="9762">
                <a:solidFill>
                  <a:srgbClr val="FFFFFF"/>
                </a:solidFill>
                <a:latin typeface="Calistoga"/>
              </a:rPr>
              <a:t>Team Members</a:t>
            </a:r>
          </a:p>
        </p:txBody>
      </p:sp>
      <p:sp>
        <p:nvSpPr>
          <p:cNvPr name="Freeform 8" id="8"/>
          <p:cNvSpPr/>
          <p:nvPr/>
        </p:nvSpPr>
        <p:spPr>
          <a:xfrm flipH="false" flipV="false" rot="0">
            <a:off x="12538813" y="3862914"/>
            <a:ext cx="8831880" cy="8831880"/>
          </a:xfrm>
          <a:custGeom>
            <a:avLst/>
            <a:gdLst/>
            <a:ahLst/>
            <a:cxnLst/>
            <a:rect r="r" b="b" t="t" l="l"/>
            <a:pathLst>
              <a:path h="8831880" w="8831880">
                <a:moveTo>
                  <a:pt x="0" y="0"/>
                </a:moveTo>
                <a:lnTo>
                  <a:pt x="8831879" y="0"/>
                </a:lnTo>
                <a:lnTo>
                  <a:pt x="8831879"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3734595" y="4219555"/>
            <a:ext cx="3345920" cy="5038745"/>
            <a:chOff x="0" y="0"/>
            <a:chExt cx="1565187" cy="2357074"/>
          </a:xfrm>
        </p:grpSpPr>
        <p:sp>
          <p:nvSpPr>
            <p:cNvPr name="Freeform 10" id="10"/>
            <p:cNvSpPr/>
            <p:nvPr/>
          </p:nvSpPr>
          <p:spPr>
            <a:xfrm flipH="false" flipV="false" rot="0">
              <a:off x="0" y="0"/>
              <a:ext cx="1565187" cy="2357074"/>
            </a:xfrm>
            <a:custGeom>
              <a:avLst/>
              <a:gdLst/>
              <a:ahLst/>
              <a:cxnLst/>
              <a:rect r="r" b="b" t="t" l="l"/>
              <a:pathLst>
                <a:path h="2357074" w="1565187">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7" y="55880"/>
                    <a:pt x="1565187" y="124460"/>
                  </a:cubicBezTo>
                  <a:lnTo>
                    <a:pt x="1565187" y="2232614"/>
                  </a:lnTo>
                  <a:cubicBezTo>
                    <a:pt x="1565187" y="2301194"/>
                    <a:pt x="1509307" y="2357074"/>
                    <a:pt x="1440727" y="2357074"/>
                  </a:cubicBezTo>
                  <a:close/>
                </a:path>
              </a:pathLst>
            </a:custGeom>
            <a:solidFill>
              <a:srgbClr val="2D2F30">
                <a:alpha val="30980"/>
              </a:srgbClr>
            </a:solidFill>
          </p:spPr>
        </p:sp>
      </p:grpSp>
      <p:grpSp>
        <p:nvGrpSpPr>
          <p:cNvPr name="Group 11" id="11"/>
          <p:cNvGrpSpPr>
            <a:grpSpLocks noChangeAspect="true"/>
          </p:cNvGrpSpPr>
          <p:nvPr/>
        </p:nvGrpSpPr>
        <p:grpSpPr>
          <a:xfrm rot="0">
            <a:off x="3973354" y="4475472"/>
            <a:ext cx="2961550" cy="296155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6"/>
              <a:stretch>
                <a:fillRect l="0" t="0" r="0" b="0"/>
              </a:stretch>
            </a:blipFill>
          </p:spPr>
        </p:sp>
        <p:sp>
          <p:nvSpPr>
            <p:cNvPr name="Freeform 13" id="13"/>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name="Group 14" id="14"/>
          <p:cNvGrpSpPr/>
          <p:nvPr/>
        </p:nvGrpSpPr>
        <p:grpSpPr>
          <a:xfrm rot="0">
            <a:off x="7471040" y="4219555"/>
            <a:ext cx="3345920" cy="5038745"/>
            <a:chOff x="0" y="0"/>
            <a:chExt cx="1565187" cy="2357074"/>
          </a:xfrm>
        </p:grpSpPr>
        <p:sp>
          <p:nvSpPr>
            <p:cNvPr name="Freeform 15" id="15"/>
            <p:cNvSpPr/>
            <p:nvPr/>
          </p:nvSpPr>
          <p:spPr>
            <a:xfrm flipH="false" flipV="false" rot="0">
              <a:off x="0" y="0"/>
              <a:ext cx="1565187" cy="2357074"/>
            </a:xfrm>
            <a:custGeom>
              <a:avLst/>
              <a:gdLst/>
              <a:ahLst/>
              <a:cxnLst/>
              <a:rect r="r" b="b" t="t" l="l"/>
              <a:pathLst>
                <a:path h="2357074" w="1565187">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7" y="55880"/>
                    <a:pt x="1565187" y="124460"/>
                  </a:cubicBezTo>
                  <a:lnTo>
                    <a:pt x="1565187" y="2232614"/>
                  </a:lnTo>
                  <a:cubicBezTo>
                    <a:pt x="1565187" y="2301194"/>
                    <a:pt x="1509307" y="2357074"/>
                    <a:pt x="1440727" y="2357074"/>
                  </a:cubicBezTo>
                  <a:close/>
                </a:path>
              </a:pathLst>
            </a:custGeom>
            <a:solidFill>
              <a:srgbClr val="2D2F30">
                <a:alpha val="30980"/>
              </a:srgbClr>
            </a:solidFill>
          </p:spPr>
        </p:sp>
      </p:grpSp>
      <p:grpSp>
        <p:nvGrpSpPr>
          <p:cNvPr name="Group 16" id="16"/>
          <p:cNvGrpSpPr>
            <a:grpSpLocks noChangeAspect="true"/>
          </p:cNvGrpSpPr>
          <p:nvPr/>
        </p:nvGrpSpPr>
        <p:grpSpPr>
          <a:xfrm rot="0">
            <a:off x="7709799" y="4475472"/>
            <a:ext cx="2961550" cy="2961550"/>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7"/>
              <a:stretch>
                <a:fillRect l="0" t="-16555" r="0" b="-16555"/>
              </a:stretch>
            </a:blipFill>
          </p:spPr>
        </p:sp>
        <p:sp>
          <p:nvSpPr>
            <p:cNvPr name="Freeform 18" id="18"/>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name="Group 19" id="19"/>
          <p:cNvGrpSpPr/>
          <p:nvPr/>
        </p:nvGrpSpPr>
        <p:grpSpPr>
          <a:xfrm rot="0">
            <a:off x="11206560" y="4219555"/>
            <a:ext cx="3345920" cy="5038745"/>
            <a:chOff x="0" y="0"/>
            <a:chExt cx="1565187" cy="2357074"/>
          </a:xfrm>
        </p:grpSpPr>
        <p:sp>
          <p:nvSpPr>
            <p:cNvPr name="Freeform 20" id="20"/>
            <p:cNvSpPr/>
            <p:nvPr/>
          </p:nvSpPr>
          <p:spPr>
            <a:xfrm flipH="false" flipV="false" rot="0">
              <a:off x="0" y="0"/>
              <a:ext cx="1565187" cy="2357074"/>
            </a:xfrm>
            <a:custGeom>
              <a:avLst/>
              <a:gdLst/>
              <a:ahLst/>
              <a:cxnLst/>
              <a:rect r="r" b="b" t="t" l="l"/>
              <a:pathLst>
                <a:path h="2357074" w="1565187">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7" y="55880"/>
                    <a:pt x="1565187" y="124460"/>
                  </a:cubicBezTo>
                  <a:lnTo>
                    <a:pt x="1565187" y="2232614"/>
                  </a:lnTo>
                  <a:cubicBezTo>
                    <a:pt x="1565187" y="2301194"/>
                    <a:pt x="1509307" y="2357074"/>
                    <a:pt x="1440727" y="2357074"/>
                  </a:cubicBezTo>
                  <a:close/>
                </a:path>
              </a:pathLst>
            </a:custGeom>
            <a:solidFill>
              <a:srgbClr val="2D2F30">
                <a:alpha val="30980"/>
              </a:srgbClr>
            </a:solidFill>
          </p:spPr>
        </p:sp>
      </p:grpSp>
      <p:grpSp>
        <p:nvGrpSpPr>
          <p:cNvPr name="Group 21" id="21"/>
          <p:cNvGrpSpPr/>
          <p:nvPr/>
        </p:nvGrpSpPr>
        <p:grpSpPr>
          <a:xfrm rot="0">
            <a:off x="14942080" y="4219555"/>
            <a:ext cx="3345920" cy="5038745"/>
            <a:chOff x="0" y="0"/>
            <a:chExt cx="1565187" cy="2357074"/>
          </a:xfrm>
        </p:grpSpPr>
        <p:sp>
          <p:nvSpPr>
            <p:cNvPr name="Freeform 22" id="22"/>
            <p:cNvSpPr/>
            <p:nvPr/>
          </p:nvSpPr>
          <p:spPr>
            <a:xfrm flipH="false" flipV="false" rot="0">
              <a:off x="0" y="0"/>
              <a:ext cx="1565187" cy="2357074"/>
            </a:xfrm>
            <a:custGeom>
              <a:avLst/>
              <a:gdLst/>
              <a:ahLst/>
              <a:cxnLst/>
              <a:rect r="r" b="b" t="t" l="l"/>
              <a:pathLst>
                <a:path h="2357074" w="1565187">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7" y="55880"/>
                    <a:pt x="1565187" y="124460"/>
                  </a:cubicBezTo>
                  <a:lnTo>
                    <a:pt x="1565187" y="2232614"/>
                  </a:lnTo>
                  <a:cubicBezTo>
                    <a:pt x="1565187" y="2301194"/>
                    <a:pt x="1509307" y="2357074"/>
                    <a:pt x="1440727" y="2357074"/>
                  </a:cubicBezTo>
                  <a:close/>
                </a:path>
              </a:pathLst>
            </a:custGeom>
            <a:solidFill>
              <a:srgbClr val="2D2F30">
                <a:alpha val="30980"/>
              </a:srgbClr>
            </a:solidFill>
          </p:spPr>
        </p:sp>
      </p:grpSp>
      <p:sp>
        <p:nvSpPr>
          <p:cNvPr name="TextBox 23" id="23"/>
          <p:cNvSpPr txBox="true"/>
          <p:nvPr/>
        </p:nvSpPr>
        <p:spPr>
          <a:xfrm rot="0">
            <a:off x="188983" y="7797780"/>
            <a:ext cx="2967954" cy="342650"/>
          </a:xfrm>
          <a:prstGeom prst="rect">
            <a:avLst/>
          </a:prstGeom>
        </p:spPr>
        <p:txBody>
          <a:bodyPr anchor="t" rtlCol="false" tIns="0" lIns="0" bIns="0" rIns="0">
            <a:spAutoFit/>
          </a:bodyPr>
          <a:lstStyle/>
          <a:p>
            <a:pPr algn="ctr">
              <a:lnSpc>
                <a:spcPts val="2865"/>
              </a:lnSpc>
            </a:pPr>
            <a:r>
              <a:rPr lang="en-US" sz="2047">
                <a:solidFill>
                  <a:srgbClr val="FFFFFF"/>
                </a:solidFill>
                <a:latin typeface="Montserrat Semi-Bold Bold"/>
              </a:rPr>
              <a:t>Nguyễn Triệu Vương</a:t>
            </a:r>
          </a:p>
        </p:txBody>
      </p:sp>
      <p:sp>
        <p:nvSpPr>
          <p:cNvPr name="TextBox 24" id="24"/>
          <p:cNvSpPr txBox="true"/>
          <p:nvPr/>
        </p:nvSpPr>
        <p:spPr>
          <a:xfrm rot="0">
            <a:off x="716230" y="8256316"/>
            <a:ext cx="1913459" cy="238209"/>
          </a:xfrm>
          <a:prstGeom prst="rect">
            <a:avLst/>
          </a:prstGeom>
        </p:spPr>
        <p:txBody>
          <a:bodyPr anchor="t" rtlCol="false" tIns="0" lIns="0" bIns="0" rIns="0">
            <a:spAutoFit/>
          </a:bodyPr>
          <a:lstStyle/>
          <a:p>
            <a:pPr algn="ctr">
              <a:lnSpc>
                <a:spcPts val="1956"/>
              </a:lnSpc>
            </a:pPr>
            <a:r>
              <a:rPr lang="en-US" sz="1397">
                <a:solidFill>
                  <a:srgbClr val="FFFFFF"/>
                </a:solidFill>
                <a:latin typeface="Montserrat"/>
              </a:rPr>
              <a:t>20002182</a:t>
            </a:r>
          </a:p>
        </p:txBody>
      </p:sp>
      <p:sp>
        <p:nvSpPr>
          <p:cNvPr name="TextBox 25" id="25"/>
          <p:cNvSpPr txBox="true"/>
          <p:nvPr/>
        </p:nvSpPr>
        <p:spPr>
          <a:xfrm rot="0">
            <a:off x="4005936" y="7797780"/>
            <a:ext cx="2803239" cy="342650"/>
          </a:xfrm>
          <a:prstGeom prst="rect">
            <a:avLst/>
          </a:prstGeom>
        </p:spPr>
        <p:txBody>
          <a:bodyPr anchor="t" rtlCol="false" tIns="0" lIns="0" bIns="0" rIns="0">
            <a:spAutoFit/>
          </a:bodyPr>
          <a:lstStyle/>
          <a:p>
            <a:pPr algn="ctr">
              <a:lnSpc>
                <a:spcPts val="2865"/>
              </a:lnSpc>
            </a:pPr>
            <a:r>
              <a:rPr lang="en-US" sz="2047">
                <a:solidFill>
                  <a:srgbClr val="FFFFFF"/>
                </a:solidFill>
                <a:latin typeface="Montserrat Semi-Bold Bold"/>
              </a:rPr>
              <a:t>Nguyễn Đình Hùng</a:t>
            </a:r>
          </a:p>
        </p:txBody>
      </p:sp>
      <p:sp>
        <p:nvSpPr>
          <p:cNvPr name="TextBox 26" id="26"/>
          <p:cNvSpPr txBox="true"/>
          <p:nvPr/>
        </p:nvSpPr>
        <p:spPr>
          <a:xfrm rot="0">
            <a:off x="4450825" y="8256316"/>
            <a:ext cx="1913459" cy="238209"/>
          </a:xfrm>
          <a:prstGeom prst="rect">
            <a:avLst/>
          </a:prstGeom>
        </p:spPr>
        <p:txBody>
          <a:bodyPr anchor="t" rtlCol="false" tIns="0" lIns="0" bIns="0" rIns="0">
            <a:spAutoFit/>
          </a:bodyPr>
          <a:lstStyle/>
          <a:p>
            <a:pPr algn="ctr">
              <a:lnSpc>
                <a:spcPts val="1956"/>
              </a:lnSpc>
            </a:pPr>
            <a:r>
              <a:rPr lang="en-US" sz="1397">
                <a:solidFill>
                  <a:srgbClr val="FFFFFF"/>
                </a:solidFill>
                <a:latin typeface="Montserrat"/>
              </a:rPr>
              <a:t>20002129</a:t>
            </a:r>
          </a:p>
        </p:txBody>
      </p:sp>
      <p:sp>
        <p:nvSpPr>
          <p:cNvPr name="TextBox 27" id="27"/>
          <p:cNvSpPr txBox="true"/>
          <p:nvPr/>
        </p:nvSpPr>
        <p:spPr>
          <a:xfrm rot="0">
            <a:off x="7919910" y="7797780"/>
            <a:ext cx="2803239" cy="342650"/>
          </a:xfrm>
          <a:prstGeom prst="rect">
            <a:avLst/>
          </a:prstGeom>
        </p:spPr>
        <p:txBody>
          <a:bodyPr anchor="t" rtlCol="false" tIns="0" lIns="0" bIns="0" rIns="0">
            <a:spAutoFit/>
          </a:bodyPr>
          <a:lstStyle/>
          <a:p>
            <a:pPr algn="ctr">
              <a:lnSpc>
                <a:spcPts val="2865"/>
              </a:lnSpc>
            </a:pPr>
            <a:r>
              <a:rPr lang="en-US" sz="2047">
                <a:solidFill>
                  <a:srgbClr val="FFFFFF"/>
                </a:solidFill>
                <a:latin typeface="Montserrat Semi-Bold Bold"/>
              </a:rPr>
              <a:t>Nguyễn Bá Kiên</a:t>
            </a:r>
          </a:p>
        </p:txBody>
      </p:sp>
      <p:sp>
        <p:nvSpPr>
          <p:cNvPr name="TextBox 28" id="28"/>
          <p:cNvSpPr txBox="true"/>
          <p:nvPr/>
        </p:nvSpPr>
        <p:spPr>
          <a:xfrm rot="0">
            <a:off x="8187270" y="8256316"/>
            <a:ext cx="1913459" cy="238209"/>
          </a:xfrm>
          <a:prstGeom prst="rect">
            <a:avLst/>
          </a:prstGeom>
        </p:spPr>
        <p:txBody>
          <a:bodyPr anchor="t" rtlCol="false" tIns="0" lIns="0" bIns="0" rIns="0">
            <a:spAutoFit/>
          </a:bodyPr>
          <a:lstStyle/>
          <a:p>
            <a:pPr algn="ctr">
              <a:lnSpc>
                <a:spcPts val="1956"/>
              </a:lnSpc>
            </a:pPr>
            <a:r>
              <a:rPr lang="en-US" sz="1397">
                <a:solidFill>
                  <a:srgbClr val="FFFFFF"/>
                </a:solidFill>
                <a:latin typeface="Montserrat"/>
              </a:rPr>
              <a:t>20002140</a:t>
            </a:r>
          </a:p>
        </p:txBody>
      </p:sp>
      <p:sp>
        <p:nvSpPr>
          <p:cNvPr name="TextBox 29" id="29"/>
          <p:cNvSpPr txBox="true"/>
          <p:nvPr/>
        </p:nvSpPr>
        <p:spPr>
          <a:xfrm rot="0">
            <a:off x="11642639" y="7797780"/>
            <a:ext cx="2803239" cy="342650"/>
          </a:xfrm>
          <a:prstGeom prst="rect">
            <a:avLst/>
          </a:prstGeom>
        </p:spPr>
        <p:txBody>
          <a:bodyPr anchor="t" rtlCol="false" tIns="0" lIns="0" bIns="0" rIns="0">
            <a:spAutoFit/>
          </a:bodyPr>
          <a:lstStyle/>
          <a:p>
            <a:pPr algn="ctr">
              <a:lnSpc>
                <a:spcPts val="2865"/>
              </a:lnSpc>
            </a:pPr>
            <a:r>
              <a:rPr lang="en-US" sz="2047">
                <a:solidFill>
                  <a:srgbClr val="FFFFFF"/>
                </a:solidFill>
                <a:latin typeface="Montserrat Semi-Bold Bold"/>
              </a:rPr>
              <a:t>Trần Quốc Đức</a:t>
            </a:r>
          </a:p>
        </p:txBody>
      </p:sp>
      <p:sp>
        <p:nvSpPr>
          <p:cNvPr name="TextBox 30" id="30"/>
          <p:cNvSpPr txBox="true"/>
          <p:nvPr/>
        </p:nvSpPr>
        <p:spPr>
          <a:xfrm rot="0">
            <a:off x="11922790" y="8256316"/>
            <a:ext cx="1913459" cy="238209"/>
          </a:xfrm>
          <a:prstGeom prst="rect">
            <a:avLst/>
          </a:prstGeom>
        </p:spPr>
        <p:txBody>
          <a:bodyPr anchor="t" rtlCol="false" tIns="0" lIns="0" bIns="0" rIns="0">
            <a:spAutoFit/>
          </a:bodyPr>
          <a:lstStyle/>
          <a:p>
            <a:pPr algn="ctr">
              <a:lnSpc>
                <a:spcPts val="1956"/>
              </a:lnSpc>
            </a:pPr>
            <a:r>
              <a:rPr lang="en-US" sz="1397">
                <a:solidFill>
                  <a:srgbClr val="FFFFFF"/>
                </a:solidFill>
                <a:latin typeface="Montserrat"/>
              </a:rPr>
              <a:t>20002117</a:t>
            </a:r>
          </a:p>
        </p:txBody>
      </p:sp>
      <p:sp>
        <p:nvSpPr>
          <p:cNvPr name="TextBox 31" id="31"/>
          <p:cNvSpPr txBox="true"/>
          <p:nvPr/>
        </p:nvSpPr>
        <p:spPr>
          <a:xfrm rot="0">
            <a:off x="15213421" y="7797780"/>
            <a:ext cx="2803239" cy="342650"/>
          </a:xfrm>
          <a:prstGeom prst="rect">
            <a:avLst/>
          </a:prstGeom>
        </p:spPr>
        <p:txBody>
          <a:bodyPr anchor="t" rtlCol="false" tIns="0" lIns="0" bIns="0" rIns="0">
            <a:spAutoFit/>
          </a:bodyPr>
          <a:lstStyle/>
          <a:p>
            <a:pPr algn="ctr">
              <a:lnSpc>
                <a:spcPts val="2865"/>
              </a:lnSpc>
            </a:pPr>
            <a:r>
              <a:rPr lang="en-US" sz="2047">
                <a:solidFill>
                  <a:srgbClr val="FFFFFF"/>
                </a:solidFill>
                <a:latin typeface="Montserrat Semi-Bold Bold"/>
              </a:rPr>
              <a:t>Hoàng Hữu Hiếu</a:t>
            </a:r>
          </a:p>
        </p:txBody>
      </p:sp>
      <p:sp>
        <p:nvSpPr>
          <p:cNvPr name="TextBox 32" id="32"/>
          <p:cNvSpPr txBox="true"/>
          <p:nvPr/>
        </p:nvSpPr>
        <p:spPr>
          <a:xfrm rot="0">
            <a:off x="15658310" y="8256316"/>
            <a:ext cx="1913459" cy="238209"/>
          </a:xfrm>
          <a:prstGeom prst="rect">
            <a:avLst/>
          </a:prstGeom>
        </p:spPr>
        <p:txBody>
          <a:bodyPr anchor="t" rtlCol="false" tIns="0" lIns="0" bIns="0" rIns="0">
            <a:spAutoFit/>
          </a:bodyPr>
          <a:lstStyle/>
          <a:p>
            <a:pPr algn="ctr">
              <a:lnSpc>
                <a:spcPts val="1956"/>
              </a:lnSpc>
            </a:pPr>
            <a:r>
              <a:rPr lang="en-US" sz="1397">
                <a:solidFill>
                  <a:srgbClr val="FFFFFF"/>
                </a:solidFill>
                <a:latin typeface="Montserrat"/>
              </a:rPr>
              <a:t>20002125</a:t>
            </a:r>
          </a:p>
        </p:txBody>
      </p:sp>
      <p:grpSp>
        <p:nvGrpSpPr>
          <p:cNvPr name="Group 33" id="33"/>
          <p:cNvGrpSpPr>
            <a:grpSpLocks noChangeAspect="true"/>
          </p:cNvGrpSpPr>
          <p:nvPr/>
        </p:nvGrpSpPr>
        <p:grpSpPr>
          <a:xfrm rot="0">
            <a:off x="14942080" y="4415196"/>
            <a:ext cx="2911175" cy="2911175"/>
            <a:chOff x="0" y="0"/>
            <a:chExt cx="6350000" cy="6350000"/>
          </a:xfrm>
        </p:grpSpPr>
        <p:sp>
          <p:nvSpPr>
            <p:cNvPr name="Freeform 34" id="34"/>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8"/>
              <a:stretch>
                <a:fillRect l="0" t="-17866" r="0" b="-17866"/>
              </a:stretch>
            </a:blipFill>
          </p:spPr>
        </p:sp>
        <p:sp>
          <p:nvSpPr>
            <p:cNvPr name="Freeform 35" id="35"/>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name="Group 36" id="36"/>
          <p:cNvGrpSpPr>
            <a:grpSpLocks noChangeAspect="true"/>
          </p:cNvGrpSpPr>
          <p:nvPr/>
        </p:nvGrpSpPr>
        <p:grpSpPr>
          <a:xfrm rot="0">
            <a:off x="11577476" y="4488965"/>
            <a:ext cx="2948057" cy="2948057"/>
            <a:chOff x="0" y="0"/>
            <a:chExt cx="6350000" cy="6350000"/>
          </a:xfrm>
        </p:grpSpPr>
        <p:sp>
          <p:nvSpPr>
            <p:cNvPr name="Freeform 37" id="37"/>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9"/>
              <a:stretch>
                <a:fillRect l="0" t="-161" r="0" b="-161"/>
              </a:stretch>
            </a:blipFill>
          </p:spPr>
        </p:sp>
        <p:sp>
          <p:nvSpPr>
            <p:cNvPr name="Freeform 38" id="38"/>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name="Group 39" id="39"/>
          <p:cNvGrpSpPr>
            <a:grpSpLocks noChangeAspect="true"/>
          </p:cNvGrpSpPr>
          <p:nvPr/>
        </p:nvGrpSpPr>
        <p:grpSpPr>
          <a:xfrm rot="0">
            <a:off x="291238" y="4488965"/>
            <a:ext cx="2948057" cy="2948057"/>
            <a:chOff x="0" y="0"/>
            <a:chExt cx="6350000" cy="6350000"/>
          </a:xfrm>
        </p:grpSpPr>
        <p:sp>
          <p:nvSpPr>
            <p:cNvPr name="Freeform 40" id="40"/>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10"/>
              <a:stretch>
                <a:fillRect l="-23701" t="-10552" r="-23701" b="0"/>
              </a:stretch>
            </a:blipFill>
          </p:spPr>
        </p:sp>
        <p:sp>
          <p:nvSpPr>
            <p:cNvPr name="Freeform 41" id="41"/>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971137" y="594816"/>
            <a:ext cx="7465233" cy="7465233"/>
          </a:xfrm>
          <a:custGeom>
            <a:avLst/>
            <a:gdLst/>
            <a:ahLst/>
            <a:cxnLst/>
            <a:rect r="r" b="b" t="t" l="l"/>
            <a:pathLst>
              <a:path h="7465233" w="7465233">
                <a:moveTo>
                  <a:pt x="0" y="0"/>
                </a:moveTo>
                <a:lnTo>
                  <a:pt x="7465233" y="0"/>
                </a:lnTo>
                <a:lnTo>
                  <a:pt x="7465233" y="7465233"/>
                </a:lnTo>
                <a:lnTo>
                  <a:pt x="0" y="7465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01545" y="-5293844"/>
            <a:ext cx="9729266" cy="9729266"/>
          </a:xfrm>
          <a:custGeom>
            <a:avLst/>
            <a:gdLst/>
            <a:ahLst/>
            <a:cxnLst/>
            <a:rect r="r" b="b" t="t" l="l"/>
            <a:pathLst>
              <a:path h="9729266" w="9729266">
                <a:moveTo>
                  <a:pt x="0" y="0"/>
                </a:moveTo>
                <a:lnTo>
                  <a:pt x="9729266" y="0"/>
                </a:lnTo>
                <a:lnTo>
                  <a:pt x="9729266" y="9729266"/>
                </a:lnTo>
                <a:lnTo>
                  <a:pt x="0" y="9729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344677">
            <a:off x="-1807270" y="-626695"/>
            <a:ext cx="4140717" cy="2443023"/>
          </a:xfrm>
          <a:custGeom>
            <a:avLst/>
            <a:gdLst/>
            <a:ahLst/>
            <a:cxnLst/>
            <a:rect r="r" b="b" t="t" l="l"/>
            <a:pathLst>
              <a:path h="2443023" w="4140717">
                <a:moveTo>
                  <a:pt x="0" y="0"/>
                </a:moveTo>
                <a:lnTo>
                  <a:pt x="4140716" y="0"/>
                </a:lnTo>
                <a:lnTo>
                  <a:pt x="4140716" y="2443023"/>
                </a:lnTo>
                <a:lnTo>
                  <a:pt x="0" y="2443023"/>
                </a:lnTo>
                <a:lnTo>
                  <a:pt x="0" y="0"/>
                </a:lnTo>
                <a:close/>
              </a:path>
            </a:pathLst>
          </a:custGeom>
          <a:blipFill>
            <a:blip r:embed="rId4"/>
            <a:stretch>
              <a:fillRect l="0" t="0" r="0" b="0"/>
            </a:stretch>
          </a:blipFill>
        </p:spPr>
      </p:sp>
      <p:sp>
        <p:nvSpPr>
          <p:cNvPr name="Freeform 5" id="5"/>
          <p:cNvSpPr/>
          <p:nvPr/>
        </p:nvSpPr>
        <p:spPr>
          <a:xfrm flipH="false" flipV="false" rot="0">
            <a:off x="15788974" y="1621283"/>
            <a:ext cx="5382042" cy="5628279"/>
          </a:xfrm>
          <a:custGeom>
            <a:avLst/>
            <a:gdLst/>
            <a:ahLst/>
            <a:cxnLst/>
            <a:rect r="r" b="b" t="t" l="l"/>
            <a:pathLst>
              <a:path h="5628279" w="5382042">
                <a:moveTo>
                  <a:pt x="0" y="0"/>
                </a:moveTo>
                <a:lnTo>
                  <a:pt x="5382042" y="0"/>
                </a:lnTo>
                <a:lnTo>
                  <a:pt x="5382042" y="5628279"/>
                </a:lnTo>
                <a:lnTo>
                  <a:pt x="0" y="5628279"/>
                </a:lnTo>
                <a:lnTo>
                  <a:pt x="0" y="0"/>
                </a:lnTo>
                <a:close/>
              </a:path>
            </a:pathLst>
          </a:custGeom>
          <a:blipFill>
            <a:blip r:embed="rId5"/>
            <a:stretch>
              <a:fillRect l="0" t="0" r="0" b="0"/>
            </a:stretch>
          </a:blipFill>
        </p:spPr>
      </p:sp>
      <p:sp>
        <p:nvSpPr>
          <p:cNvPr name="Freeform 6" id="6"/>
          <p:cNvSpPr/>
          <p:nvPr/>
        </p:nvSpPr>
        <p:spPr>
          <a:xfrm flipH="false" flipV="false" rot="0">
            <a:off x="1555027" y="2674125"/>
            <a:ext cx="6385443" cy="6355464"/>
          </a:xfrm>
          <a:custGeom>
            <a:avLst/>
            <a:gdLst/>
            <a:ahLst/>
            <a:cxnLst/>
            <a:rect r="r" b="b" t="t" l="l"/>
            <a:pathLst>
              <a:path h="6355464" w="6385443">
                <a:moveTo>
                  <a:pt x="0" y="0"/>
                </a:moveTo>
                <a:lnTo>
                  <a:pt x="6385443" y="0"/>
                </a:lnTo>
                <a:lnTo>
                  <a:pt x="6385443" y="6355464"/>
                </a:lnTo>
                <a:lnTo>
                  <a:pt x="0" y="6355464"/>
                </a:lnTo>
                <a:lnTo>
                  <a:pt x="0" y="0"/>
                </a:lnTo>
                <a:close/>
              </a:path>
            </a:pathLst>
          </a:custGeom>
          <a:blipFill>
            <a:blip r:embed="rId6"/>
            <a:stretch>
              <a:fillRect l="0" t="0" r="0" b="0"/>
            </a:stretch>
          </a:blipFill>
        </p:spPr>
      </p:sp>
      <p:sp>
        <p:nvSpPr>
          <p:cNvPr name="Freeform 7" id="7"/>
          <p:cNvSpPr/>
          <p:nvPr/>
        </p:nvSpPr>
        <p:spPr>
          <a:xfrm flipH="false" flipV="false" rot="0">
            <a:off x="9144000" y="6920560"/>
            <a:ext cx="6779632" cy="2109029"/>
          </a:xfrm>
          <a:custGeom>
            <a:avLst/>
            <a:gdLst/>
            <a:ahLst/>
            <a:cxnLst/>
            <a:rect r="r" b="b" t="t" l="l"/>
            <a:pathLst>
              <a:path h="2109029" w="6779632">
                <a:moveTo>
                  <a:pt x="0" y="0"/>
                </a:moveTo>
                <a:lnTo>
                  <a:pt x="6779632" y="0"/>
                </a:lnTo>
                <a:lnTo>
                  <a:pt x="6779632" y="2109029"/>
                </a:lnTo>
                <a:lnTo>
                  <a:pt x="0" y="2109029"/>
                </a:lnTo>
                <a:lnTo>
                  <a:pt x="0" y="0"/>
                </a:lnTo>
                <a:close/>
              </a:path>
            </a:pathLst>
          </a:custGeom>
          <a:blipFill>
            <a:blip r:embed="rId7"/>
            <a:stretch>
              <a:fillRect l="0" t="0" r="0" b="0"/>
            </a:stretch>
          </a:blipFill>
        </p:spPr>
      </p:sp>
      <p:sp>
        <p:nvSpPr>
          <p:cNvPr name="TextBox 8" id="8"/>
          <p:cNvSpPr txBox="true"/>
          <p:nvPr/>
        </p:nvSpPr>
        <p:spPr>
          <a:xfrm rot="0">
            <a:off x="1555027" y="1285194"/>
            <a:ext cx="8695373" cy="605503"/>
          </a:xfrm>
          <a:prstGeom prst="rect">
            <a:avLst/>
          </a:prstGeom>
        </p:spPr>
        <p:txBody>
          <a:bodyPr anchor="t" rtlCol="false" tIns="0" lIns="0" bIns="0" rIns="0">
            <a:spAutoFit/>
          </a:bodyPr>
          <a:lstStyle/>
          <a:p>
            <a:pPr algn="ctr">
              <a:lnSpc>
                <a:spcPts val="4950"/>
              </a:lnSpc>
              <a:spcBef>
                <a:spcPct val="0"/>
              </a:spcBef>
            </a:pPr>
            <a:r>
              <a:rPr lang="en-US" sz="3536">
                <a:solidFill>
                  <a:srgbClr val="FFFFFF"/>
                </a:solidFill>
                <a:latin typeface="Calistoga"/>
              </a:rPr>
              <a:t>2. </a:t>
            </a:r>
            <a:r>
              <a:rPr lang="en-US" sz="3536">
                <a:solidFill>
                  <a:srgbClr val="FFFFFF"/>
                </a:solidFill>
                <a:latin typeface="Calistoga"/>
              </a:rPr>
              <a:t>So sánh kết quả tạo ra ảnh của 2 mô hình</a:t>
            </a:r>
          </a:p>
        </p:txBody>
      </p:sp>
      <p:sp>
        <p:nvSpPr>
          <p:cNvPr name="TextBox 9" id="9"/>
          <p:cNvSpPr txBox="true"/>
          <p:nvPr/>
        </p:nvSpPr>
        <p:spPr>
          <a:xfrm rot="0">
            <a:off x="1354110" y="9210675"/>
            <a:ext cx="6787277" cy="430877"/>
          </a:xfrm>
          <a:prstGeom prst="rect">
            <a:avLst/>
          </a:prstGeom>
        </p:spPr>
        <p:txBody>
          <a:bodyPr anchor="t" rtlCol="false" tIns="0" lIns="0" bIns="0" rIns="0">
            <a:spAutoFit/>
          </a:bodyPr>
          <a:lstStyle/>
          <a:p>
            <a:pPr algn="ctr">
              <a:lnSpc>
                <a:spcPts val="3550"/>
              </a:lnSpc>
              <a:spcBef>
                <a:spcPct val="0"/>
              </a:spcBef>
            </a:pPr>
            <a:r>
              <a:rPr lang="en-US" sz="2536">
                <a:solidFill>
                  <a:srgbClr val="FFFFFF"/>
                </a:solidFill>
                <a:latin typeface="Cabin SemiBold"/>
              </a:rPr>
              <a:t>Ảnh mặt anime mới sau khi train mô hình DCGAN</a:t>
            </a:r>
          </a:p>
        </p:txBody>
      </p:sp>
      <p:sp>
        <p:nvSpPr>
          <p:cNvPr name="TextBox 10" id="10"/>
          <p:cNvSpPr txBox="true"/>
          <p:nvPr/>
        </p:nvSpPr>
        <p:spPr>
          <a:xfrm rot="0">
            <a:off x="8867524" y="9192770"/>
            <a:ext cx="7332583" cy="448782"/>
          </a:xfrm>
          <a:prstGeom prst="rect">
            <a:avLst/>
          </a:prstGeom>
        </p:spPr>
        <p:txBody>
          <a:bodyPr anchor="t" rtlCol="false" tIns="0" lIns="0" bIns="0" rIns="0">
            <a:spAutoFit/>
          </a:bodyPr>
          <a:lstStyle/>
          <a:p>
            <a:pPr algn="ctr">
              <a:lnSpc>
                <a:spcPts val="3614"/>
              </a:lnSpc>
              <a:spcBef>
                <a:spcPct val="0"/>
              </a:spcBef>
            </a:pPr>
            <a:r>
              <a:rPr lang="en-US" sz="2581">
                <a:solidFill>
                  <a:srgbClr val="FFFFFF"/>
                </a:solidFill>
                <a:latin typeface="Cabin SemiBold"/>
              </a:rPr>
              <a:t>Ảnh mặt anime mới sau khi train mô hình WGAN-GP</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545912" y="2166502"/>
            <a:ext cx="15196176" cy="7520515"/>
          </a:xfrm>
          <a:custGeom>
            <a:avLst/>
            <a:gdLst/>
            <a:ahLst/>
            <a:cxnLst/>
            <a:rect r="r" b="b" t="t" l="l"/>
            <a:pathLst>
              <a:path h="7520515" w="15196176">
                <a:moveTo>
                  <a:pt x="0" y="0"/>
                </a:moveTo>
                <a:lnTo>
                  <a:pt x="15196176" y="0"/>
                </a:lnTo>
                <a:lnTo>
                  <a:pt x="15196176" y="7520515"/>
                </a:lnTo>
                <a:lnTo>
                  <a:pt x="0" y="7520515"/>
                </a:lnTo>
                <a:lnTo>
                  <a:pt x="0" y="0"/>
                </a:lnTo>
                <a:close/>
              </a:path>
            </a:pathLst>
          </a:custGeom>
          <a:blipFill>
            <a:blip r:embed="rId2"/>
            <a:stretch>
              <a:fillRect l="0" t="0" r="0" b="0"/>
            </a:stretch>
          </a:blipFill>
        </p:spPr>
      </p:sp>
      <p:sp>
        <p:nvSpPr>
          <p:cNvPr name="TextBox 3" id="3"/>
          <p:cNvSpPr txBox="true"/>
          <p:nvPr/>
        </p:nvSpPr>
        <p:spPr>
          <a:xfrm rot="0">
            <a:off x="1545912" y="180846"/>
            <a:ext cx="5877996" cy="1018950"/>
          </a:xfrm>
          <a:prstGeom prst="rect">
            <a:avLst/>
          </a:prstGeom>
        </p:spPr>
        <p:txBody>
          <a:bodyPr anchor="t" rtlCol="false" tIns="0" lIns="0" bIns="0" rIns="0">
            <a:spAutoFit/>
          </a:bodyPr>
          <a:lstStyle/>
          <a:p>
            <a:pPr algn="ctr">
              <a:lnSpc>
                <a:spcPts val="8412"/>
              </a:lnSpc>
            </a:pPr>
            <a:r>
              <a:rPr lang="en-US" sz="6008">
                <a:solidFill>
                  <a:srgbClr val="FFFFFF"/>
                </a:solidFill>
                <a:latin typeface="Calistoga"/>
              </a:rPr>
              <a:t>IV. Xây dựng web</a:t>
            </a:r>
          </a:p>
        </p:txBody>
      </p:sp>
      <p:sp>
        <p:nvSpPr>
          <p:cNvPr name="TextBox 4" id="4"/>
          <p:cNvSpPr txBox="true"/>
          <p:nvPr/>
        </p:nvSpPr>
        <p:spPr>
          <a:xfrm rot="0">
            <a:off x="1545912" y="1322588"/>
            <a:ext cx="16539706" cy="546484"/>
          </a:xfrm>
          <a:prstGeom prst="rect">
            <a:avLst/>
          </a:prstGeom>
        </p:spPr>
        <p:txBody>
          <a:bodyPr anchor="t" rtlCol="false" tIns="0" lIns="0" bIns="0" rIns="0">
            <a:spAutoFit/>
          </a:bodyPr>
          <a:lstStyle/>
          <a:p>
            <a:pPr>
              <a:lnSpc>
                <a:spcPts val="4528"/>
              </a:lnSpc>
            </a:pPr>
            <a:r>
              <a:rPr lang="en-US" sz="3234">
                <a:solidFill>
                  <a:srgbClr val="FFFFFF"/>
                </a:solidFill>
                <a:latin typeface="Cabin SemiBold Bold"/>
              </a:rPr>
              <a:t>Link: </a:t>
            </a:r>
            <a:r>
              <a:rPr lang="en-US" sz="3234">
                <a:solidFill>
                  <a:srgbClr val="FF3131"/>
                </a:solidFill>
                <a:latin typeface="Cabin SemiBold Bold Italics"/>
              </a:rPr>
              <a:t>https://btoops2.github.io/hocmay2.github.io</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044821" y="-4020751"/>
            <a:ext cx="8996085" cy="8996085"/>
          </a:xfrm>
          <a:custGeom>
            <a:avLst/>
            <a:gdLst/>
            <a:ahLst/>
            <a:cxnLst/>
            <a:rect r="r" b="b" t="t" l="l"/>
            <a:pathLst>
              <a:path h="8996085" w="8996085">
                <a:moveTo>
                  <a:pt x="0" y="0"/>
                </a:moveTo>
                <a:lnTo>
                  <a:pt x="8996085" y="0"/>
                </a:lnTo>
                <a:lnTo>
                  <a:pt x="8996085" y="8996086"/>
                </a:lnTo>
                <a:lnTo>
                  <a:pt x="0" y="89960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45885" y="5143500"/>
            <a:ext cx="7242652" cy="7242652"/>
          </a:xfrm>
          <a:custGeom>
            <a:avLst/>
            <a:gdLst/>
            <a:ahLst/>
            <a:cxnLst/>
            <a:rect r="r" b="b" t="t" l="l"/>
            <a:pathLst>
              <a:path h="7242652" w="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36770" y="7517478"/>
            <a:ext cx="2972074" cy="2957214"/>
          </a:xfrm>
          <a:custGeom>
            <a:avLst/>
            <a:gdLst/>
            <a:ahLst/>
            <a:cxnLst/>
            <a:rect r="r" b="b" t="t" l="l"/>
            <a:pathLst>
              <a:path h="2957214" w="2972074">
                <a:moveTo>
                  <a:pt x="0" y="0"/>
                </a:moveTo>
                <a:lnTo>
                  <a:pt x="2972074" y="0"/>
                </a:lnTo>
                <a:lnTo>
                  <a:pt x="2972074" y="2957214"/>
                </a:lnTo>
                <a:lnTo>
                  <a:pt x="0" y="2957214"/>
                </a:lnTo>
                <a:lnTo>
                  <a:pt x="0" y="0"/>
                </a:lnTo>
                <a:close/>
              </a:path>
            </a:pathLst>
          </a:custGeom>
          <a:blipFill>
            <a:blip r:embed="rId6"/>
            <a:stretch>
              <a:fillRect l="0" t="0" r="0" b="0"/>
            </a:stretch>
          </a:blipFill>
        </p:spPr>
      </p:sp>
      <p:sp>
        <p:nvSpPr>
          <p:cNvPr name="Freeform 5" id="5"/>
          <p:cNvSpPr/>
          <p:nvPr/>
        </p:nvSpPr>
        <p:spPr>
          <a:xfrm flipH="false" flipV="false" rot="0">
            <a:off x="2159361" y="4263160"/>
            <a:ext cx="5194697" cy="1975645"/>
          </a:xfrm>
          <a:custGeom>
            <a:avLst/>
            <a:gdLst/>
            <a:ahLst/>
            <a:cxnLst/>
            <a:rect r="r" b="b" t="t" l="l"/>
            <a:pathLst>
              <a:path h="1975645" w="5194697">
                <a:moveTo>
                  <a:pt x="0" y="0"/>
                </a:moveTo>
                <a:lnTo>
                  <a:pt x="5194697" y="0"/>
                </a:lnTo>
                <a:lnTo>
                  <a:pt x="5194697" y="1975645"/>
                </a:lnTo>
                <a:lnTo>
                  <a:pt x="0" y="1975645"/>
                </a:lnTo>
                <a:lnTo>
                  <a:pt x="0" y="0"/>
                </a:lnTo>
                <a:close/>
              </a:path>
            </a:pathLst>
          </a:custGeom>
          <a:blipFill>
            <a:blip r:embed="rId7"/>
            <a:stretch>
              <a:fillRect l="-7516" t="-6946" r="-14089" b="0"/>
            </a:stretch>
          </a:blipFill>
        </p:spPr>
      </p:sp>
      <p:sp>
        <p:nvSpPr>
          <p:cNvPr name="Freeform 6" id="6"/>
          <p:cNvSpPr/>
          <p:nvPr/>
        </p:nvSpPr>
        <p:spPr>
          <a:xfrm flipH="false" flipV="false" rot="0">
            <a:off x="10062005" y="4263160"/>
            <a:ext cx="5312290" cy="1975645"/>
          </a:xfrm>
          <a:custGeom>
            <a:avLst/>
            <a:gdLst/>
            <a:ahLst/>
            <a:cxnLst/>
            <a:rect r="r" b="b" t="t" l="l"/>
            <a:pathLst>
              <a:path h="1975645" w="5312290">
                <a:moveTo>
                  <a:pt x="0" y="0"/>
                </a:moveTo>
                <a:lnTo>
                  <a:pt x="5312290" y="0"/>
                </a:lnTo>
                <a:lnTo>
                  <a:pt x="5312290" y="1975645"/>
                </a:lnTo>
                <a:lnTo>
                  <a:pt x="0" y="1975645"/>
                </a:lnTo>
                <a:lnTo>
                  <a:pt x="0" y="0"/>
                </a:lnTo>
                <a:close/>
              </a:path>
            </a:pathLst>
          </a:custGeom>
          <a:blipFill>
            <a:blip r:embed="rId8"/>
            <a:stretch>
              <a:fillRect l="0" t="0" r="0" b="0"/>
            </a:stretch>
          </a:blipFill>
        </p:spPr>
      </p:sp>
      <p:sp>
        <p:nvSpPr>
          <p:cNvPr name="TextBox 7" id="7"/>
          <p:cNvSpPr txBox="true"/>
          <p:nvPr/>
        </p:nvSpPr>
        <p:spPr>
          <a:xfrm rot="0">
            <a:off x="4756710" y="1677579"/>
            <a:ext cx="7920871" cy="1003019"/>
          </a:xfrm>
          <a:prstGeom prst="rect">
            <a:avLst/>
          </a:prstGeom>
        </p:spPr>
        <p:txBody>
          <a:bodyPr anchor="t" rtlCol="false" tIns="0" lIns="0" bIns="0" rIns="0">
            <a:spAutoFit/>
          </a:bodyPr>
          <a:lstStyle/>
          <a:p>
            <a:pPr algn="ctr">
              <a:lnSpc>
                <a:spcPts val="8240"/>
              </a:lnSpc>
            </a:pPr>
            <a:r>
              <a:rPr lang="en-US" sz="5886">
                <a:solidFill>
                  <a:srgbClr val="FFFFFF"/>
                </a:solidFill>
                <a:latin typeface="Calistoga"/>
              </a:rPr>
              <a:t>Các chương trình chính </a:t>
            </a:r>
          </a:p>
        </p:txBody>
      </p:sp>
      <p:sp>
        <p:nvSpPr>
          <p:cNvPr name="TextBox 8" id="8"/>
          <p:cNvSpPr txBox="true"/>
          <p:nvPr/>
        </p:nvSpPr>
        <p:spPr>
          <a:xfrm rot="0">
            <a:off x="1736768" y="6683088"/>
            <a:ext cx="6377289" cy="422910"/>
          </a:xfrm>
          <a:prstGeom prst="rect">
            <a:avLst/>
          </a:prstGeom>
        </p:spPr>
        <p:txBody>
          <a:bodyPr anchor="t" rtlCol="false" tIns="0" lIns="0" bIns="0" rIns="0">
            <a:spAutoFit/>
          </a:bodyPr>
          <a:lstStyle/>
          <a:p>
            <a:pPr algn="ctr">
              <a:lnSpc>
                <a:spcPts val="3359"/>
              </a:lnSpc>
            </a:pPr>
            <a:r>
              <a:rPr lang="en-US" sz="2400">
                <a:solidFill>
                  <a:srgbClr val="FFFFFF"/>
                </a:solidFill>
                <a:latin typeface="DejaVu Serif Bold"/>
              </a:rPr>
              <a:t>Tạo hình ảnh theo chế độ WGAN-GP</a:t>
            </a:r>
          </a:p>
        </p:txBody>
      </p:sp>
      <p:sp>
        <p:nvSpPr>
          <p:cNvPr name="TextBox 9" id="9"/>
          <p:cNvSpPr txBox="true"/>
          <p:nvPr/>
        </p:nvSpPr>
        <p:spPr>
          <a:xfrm rot="0">
            <a:off x="9529505" y="6683088"/>
            <a:ext cx="6377289" cy="422910"/>
          </a:xfrm>
          <a:prstGeom prst="rect">
            <a:avLst/>
          </a:prstGeom>
        </p:spPr>
        <p:txBody>
          <a:bodyPr anchor="t" rtlCol="false" tIns="0" lIns="0" bIns="0" rIns="0">
            <a:spAutoFit/>
          </a:bodyPr>
          <a:lstStyle/>
          <a:p>
            <a:pPr algn="ctr">
              <a:lnSpc>
                <a:spcPts val="3359"/>
              </a:lnSpc>
            </a:pPr>
            <a:r>
              <a:rPr lang="en-US" sz="2400">
                <a:solidFill>
                  <a:srgbClr val="FFFFFF"/>
                </a:solidFill>
                <a:latin typeface="DejaVu Serif Bold"/>
              </a:rPr>
              <a:t>Tạo hình ảnh theo chế độ DCGAN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544632" y="2149539"/>
            <a:ext cx="15198735" cy="7611618"/>
          </a:xfrm>
          <a:custGeom>
            <a:avLst/>
            <a:gdLst/>
            <a:ahLst/>
            <a:cxnLst/>
            <a:rect r="r" b="b" t="t" l="l"/>
            <a:pathLst>
              <a:path h="7611618" w="15198735">
                <a:moveTo>
                  <a:pt x="0" y="0"/>
                </a:moveTo>
                <a:lnTo>
                  <a:pt x="15198736" y="0"/>
                </a:lnTo>
                <a:lnTo>
                  <a:pt x="15198736" y="7611618"/>
                </a:lnTo>
                <a:lnTo>
                  <a:pt x="0" y="7611618"/>
                </a:lnTo>
                <a:lnTo>
                  <a:pt x="0" y="0"/>
                </a:lnTo>
                <a:close/>
              </a:path>
            </a:pathLst>
          </a:custGeom>
          <a:blipFill>
            <a:blip r:embed="rId2"/>
            <a:stretch>
              <a:fillRect l="0" t="0" r="0" b="0"/>
            </a:stretch>
          </a:blipFill>
        </p:spPr>
      </p:sp>
      <p:sp>
        <p:nvSpPr>
          <p:cNvPr name="TextBox 3" id="3"/>
          <p:cNvSpPr txBox="true"/>
          <p:nvPr/>
        </p:nvSpPr>
        <p:spPr>
          <a:xfrm rot="0">
            <a:off x="1544632" y="673901"/>
            <a:ext cx="7200424" cy="904240"/>
          </a:xfrm>
          <a:prstGeom prst="rect">
            <a:avLst/>
          </a:prstGeom>
        </p:spPr>
        <p:txBody>
          <a:bodyPr anchor="t" rtlCol="false" tIns="0" lIns="0" bIns="0" rIns="0">
            <a:spAutoFit/>
          </a:bodyPr>
          <a:lstStyle/>
          <a:p>
            <a:pPr algn="ctr">
              <a:lnSpc>
                <a:spcPts val="7279"/>
              </a:lnSpc>
            </a:pPr>
            <a:r>
              <a:rPr lang="en-US" sz="5199">
                <a:solidFill>
                  <a:srgbClr val="FFFFFF"/>
                </a:solidFill>
                <a:latin typeface="DejaVu Serif Bold"/>
              </a:rPr>
              <a:t>Demo chương trình</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TextBox 2" id="2"/>
          <p:cNvSpPr txBox="true"/>
          <p:nvPr/>
        </p:nvSpPr>
        <p:spPr>
          <a:xfrm rot="0">
            <a:off x="1425414" y="779769"/>
            <a:ext cx="2395776" cy="863600"/>
          </a:xfrm>
          <a:prstGeom prst="rect">
            <a:avLst/>
          </a:prstGeom>
        </p:spPr>
        <p:txBody>
          <a:bodyPr anchor="t" rtlCol="false" tIns="0" lIns="0" bIns="0" rIns="0">
            <a:spAutoFit/>
          </a:bodyPr>
          <a:lstStyle/>
          <a:p>
            <a:pPr algn="ctr">
              <a:lnSpc>
                <a:spcPts val="7000"/>
              </a:lnSpc>
            </a:pPr>
            <a:r>
              <a:rPr lang="en-US" sz="5000">
                <a:solidFill>
                  <a:srgbClr val="FFFFFF"/>
                </a:solidFill>
                <a:latin typeface="Calistoga"/>
              </a:rPr>
              <a:t>Kết luận</a:t>
            </a:r>
          </a:p>
        </p:txBody>
      </p:sp>
      <p:sp>
        <p:nvSpPr>
          <p:cNvPr name="Freeform 3" id="3"/>
          <p:cNvSpPr/>
          <p:nvPr/>
        </p:nvSpPr>
        <p:spPr>
          <a:xfrm flipH="false" flipV="false" rot="0">
            <a:off x="-7583330" y="3389943"/>
            <a:ext cx="27069000" cy="7680829"/>
          </a:xfrm>
          <a:custGeom>
            <a:avLst/>
            <a:gdLst/>
            <a:ahLst/>
            <a:cxnLst/>
            <a:rect r="r" b="b" t="t" l="l"/>
            <a:pathLst>
              <a:path h="7680829" w="27069000">
                <a:moveTo>
                  <a:pt x="0" y="0"/>
                </a:moveTo>
                <a:lnTo>
                  <a:pt x="27069000" y="0"/>
                </a:lnTo>
                <a:lnTo>
                  <a:pt x="27069000" y="7680828"/>
                </a:lnTo>
                <a:lnTo>
                  <a:pt x="0" y="7680828"/>
                </a:lnTo>
                <a:lnTo>
                  <a:pt x="0" y="0"/>
                </a:lnTo>
                <a:close/>
              </a:path>
            </a:pathLst>
          </a:custGeom>
          <a:blipFill>
            <a:blip r:embed="rId2"/>
            <a:stretch>
              <a:fillRect l="0" t="0" r="0" b="0"/>
            </a:stretch>
          </a:blipFill>
        </p:spPr>
      </p:sp>
      <p:sp>
        <p:nvSpPr>
          <p:cNvPr name="TextBox 4" id="4"/>
          <p:cNvSpPr txBox="true"/>
          <p:nvPr/>
        </p:nvSpPr>
        <p:spPr>
          <a:xfrm rot="0">
            <a:off x="1425414" y="1854444"/>
            <a:ext cx="15910701" cy="3724275"/>
          </a:xfrm>
          <a:prstGeom prst="rect">
            <a:avLst/>
          </a:prstGeom>
        </p:spPr>
        <p:txBody>
          <a:bodyPr anchor="t" rtlCol="false" tIns="0" lIns="0" bIns="0" rIns="0">
            <a:spAutoFit/>
          </a:bodyPr>
          <a:lstStyle/>
          <a:p>
            <a:pPr algn="just">
              <a:lnSpc>
                <a:spcPts val="4200"/>
              </a:lnSpc>
            </a:pPr>
            <a:r>
              <a:rPr lang="en-US" sz="3000">
                <a:solidFill>
                  <a:srgbClr val="FFFFFF"/>
                </a:solidFill>
                <a:latin typeface="DejaVu Serif"/>
              </a:rPr>
              <a:t>Ưu điểm: </a:t>
            </a:r>
          </a:p>
          <a:p>
            <a:pPr algn="just" marL="647700" indent="-323850" lvl="1">
              <a:lnSpc>
                <a:spcPts val="4200"/>
              </a:lnSpc>
              <a:buFont typeface="Arial"/>
              <a:buChar char="•"/>
            </a:pPr>
            <a:r>
              <a:rPr lang="en-US" sz="3000">
                <a:solidFill>
                  <a:srgbClr val="FFFFFF"/>
                </a:solidFill>
                <a:latin typeface="DejaVu Serif"/>
              </a:rPr>
              <a:t>C</a:t>
            </a:r>
            <a:r>
              <a:rPr lang="en-US" sz="3000">
                <a:solidFill>
                  <a:srgbClr val="FFFFFF"/>
                </a:solidFill>
                <a:latin typeface="DejaVu Serif"/>
              </a:rPr>
              <a:t>hạy thành công 2 chế độ DCGAN và WGAN-GP, tạo được ảnh anime mới từ 2 chế độ đó.</a:t>
            </a:r>
          </a:p>
          <a:p>
            <a:pPr algn="just">
              <a:lnSpc>
                <a:spcPts val="4200"/>
              </a:lnSpc>
            </a:pPr>
            <a:r>
              <a:rPr lang="en-US" sz="3000">
                <a:solidFill>
                  <a:srgbClr val="FFFFFF"/>
                </a:solidFill>
                <a:latin typeface="DejaVu Serif"/>
              </a:rPr>
              <a:t>Nhược điểm:</a:t>
            </a:r>
          </a:p>
          <a:p>
            <a:pPr algn="just" marL="647700" indent="-323850" lvl="1">
              <a:lnSpc>
                <a:spcPts val="4200"/>
              </a:lnSpc>
              <a:buFont typeface="Arial"/>
              <a:buChar char="•"/>
            </a:pPr>
            <a:r>
              <a:rPr lang="en-US" sz="3000">
                <a:solidFill>
                  <a:srgbClr val="FFFFFF"/>
                </a:solidFill>
                <a:latin typeface="DejaVu Serif"/>
              </a:rPr>
              <a:t>Không đủ thời gian để khai thác thêm một mạng GAN khác</a:t>
            </a:r>
          </a:p>
          <a:p>
            <a:pPr algn="just" marL="647700" indent="-323850" lvl="1">
              <a:lnSpc>
                <a:spcPts val="4200"/>
              </a:lnSpc>
              <a:buFont typeface="Arial"/>
              <a:buChar char="•"/>
            </a:pPr>
            <a:r>
              <a:rPr lang="en-US" sz="3000">
                <a:solidFill>
                  <a:srgbClr val="FFFFFF"/>
                </a:solidFill>
                <a:latin typeface="DejaVu Serif"/>
              </a:rPr>
              <a:t>Ở mạng WGAN-GP xảy ra hiện tượng overfitting ở mạng generator, nên ảnh được train sẽ có phần "nhiễu" hơn so với DCGAN</a:t>
            </a:r>
          </a:p>
        </p:txBody>
      </p:sp>
      <p:sp>
        <p:nvSpPr>
          <p:cNvPr name="TextBox 5" id="5"/>
          <p:cNvSpPr txBox="true"/>
          <p:nvPr/>
        </p:nvSpPr>
        <p:spPr>
          <a:xfrm rot="0">
            <a:off x="1425414" y="5986951"/>
            <a:ext cx="4892516" cy="863600"/>
          </a:xfrm>
          <a:prstGeom prst="rect">
            <a:avLst/>
          </a:prstGeom>
        </p:spPr>
        <p:txBody>
          <a:bodyPr anchor="t" rtlCol="false" tIns="0" lIns="0" bIns="0" rIns="0">
            <a:spAutoFit/>
          </a:bodyPr>
          <a:lstStyle/>
          <a:p>
            <a:pPr algn="ctr">
              <a:lnSpc>
                <a:spcPts val="7000"/>
              </a:lnSpc>
            </a:pPr>
            <a:r>
              <a:rPr lang="en-US" sz="5000">
                <a:solidFill>
                  <a:srgbClr val="FFFFFF"/>
                </a:solidFill>
                <a:latin typeface="Calistoga"/>
              </a:rPr>
              <a:t>Hướng phát triển</a:t>
            </a:r>
          </a:p>
        </p:txBody>
      </p:sp>
      <p:sp>
        <p:nvSpPr>
          <p:cNvPr name="TextBox 6" id="6"/>
          <p:cNvSpPr txBox="true"/>
          <p:nvPr/>
        </p:nvSpPr>
        <p:spPr>
          <a:xfrm rot="0">
            <a:off x="1425414" y="6922109"/>
            <a:ext cx="16704129" cy="21240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DejaVu Serif"/>
              </a:rPr>
              <a:t>Huấn luyện một hyperparameters, siêu tham số chuẩn hơn</a:t>
            </a:r>
          </a:p>
          <a:p>
            <a:pPr marL="647700" indent="-323850" lvl="1">
              <a:lnSpc>
                <a:spcPts val="4200"/>
              </a:lnSpc>
              <a:buFont typeface="Arial"/>
              <a:buChar char="•"/>
            </a:pPr>
            <a:r>
              <a:rPr lang="en-US" sz="3000">
                <a:solidFill>
                  <a:srgbClr val="FFFFFF"/>
                </a:solidFill>
                <a:latin typeface="DejaVu Serif"/>
              </a:rPr>
              <a:t>Thêm hệ số regularization</a:t>
            </a:r>
          </a:p>
          <a:p>
            <a:pPr marL="647700" indent="-323850" lvl="1">
              <a:lnSpc>
                <a:spcPts val="4200"/>
              </a:lnSpc>
              <a:buFont typeface="Arial"/>
              <a:buChar char="•"/>
            </a:pPr>
            <a:r>
              <a:rPr lang="en-US" sz="3000">
                <a:solidFill>
                  <a:srgbClr val="FFFFFF"/>
                </a:solidFill>
                <a:latin typeface="DejaVu Serif"/>
              </a:rPr>
              <a:t>Điều chỉnh kiến trúc và độ sâu của generator và discriminator để tạo sự cân bằng và tính phức tạp hơn cho cả hai mô hình</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TextBox 2" id="2"/>
          <p:cNvSpPr txBox="true"/>
          <p:nvPr/>
        </p:nvSpPr>
        <p:spPr>
          <a:xfrm rot="0">
            <a:off x="0" y="779769"/>
            <a:ext cx="7042746" cy="863600"/>
          </a:xfrm>
          <a:prstGeom prst="rect">
            <a:avLst/>
          </a:prstGeom>
        </p:spPr>
        <p:txBody>
          <a:bodyPr anchor="t" rtlCol="false" tIns="0" lIns="0" bIns="0" rIns="0">
            <a:spAutoFit/>
          </a:bodyPr>
          <a:lstStyle/>
          <a:p>
            <a:pPr algn="ctr">
              <a:lnSpc>
                <a:spcPts val="7000"/>
              </a:lnSpc>
            </a:pPr>
            <a:r>
              <a:rPr lang="en-US" sz="5000">
                <a:solidFill>
                  <a:srgbClr val="FFFFFF"/>
                </a:solidFill>
                <a:latin typeface="Calistoga"/>
              </a:rPr>
              <a:t>Tài liệu tham khảo</a:t>
            </a:r>
          </a:p>
        </p:txBody>
      </p:sp>
      <p:sp>
        <p:nvSpPr>
          <p:cNvPr name="Freeform 3" id="3"/>
          <p:cNvSpPr/>
          <p:nvPr/>
        </p:nvSpPr>
        <p:spPr>
          <a:xfrm flipH="false" flipV="false" rot="0">
            <a:off x="-7583330" y="3389943"/>
            <a:ext cx="27069000" cy="7680829"/>
          </a:xfrm>
          <a:custGeom>
            <a:avLst/>
            <a:gdLst/>
            <a:ahLst/>
            <a:cxnLst/>
            <a:rect r="r" b="b" t="t" l="l"/>
            <a:pathLst>
              <a:path h="7680829" w="27069000">
                <a:moveTo>
                  <a:pt x="0" y="0"/>
                </a:moveTo>
                <a:lnTo>
                  <a:pt x="27069000" y="0"/>
                </a:lnTo>
                <a:lnTo>
                  <a:pt x="27069000" y="7680828"/>
                </a:lnTo>
                <a:lnTo>
                  <a:pt x="0" y="7680828"/>
                </a:lnTo>
                <a:lnTo>
                  <a:pt x="0" y="0"/>
                </a:lnTo>
                <a:close/>
              </a:path>
            </a:pathLst>
          </a:custGeom>
          <a:blipFill>
            <a:blip r:embed="rId2"/>
            <a:stretch>
              <a:fillRect l="0" t="0" r="0" b="0"/>
            </a:stretch>
          </a:blipFill>
        </p:spPr>
      </p:sp>
      <p:sp>
        <p:nvSpPr>
          <p:cNvPr name="TextBox 4" id="4"/>
          <p:cNvSpPr txBox="true"/>
          <p:nvPr/>
        </p:nvSpPr>
        <p:spPr>
          <a:xfrm rot="0">
            <a:off x="1188650" y="2213673"/>
            <a:ext cx="15910701" cy="5324475"/>
          </a:xfrm>
          <a:prstGeom prst="rect">
            <a:avLst/>
          </a:prstGeom>
        </p:spPr>
        <p:txBody>
          <a:bodyPr anchor="t" rtlCol="false" tIns="0" lIns="0" bIns="0" rIns="0">
            <a:spAutoFit/>
          </a:bodyPr>
          <a:lstStyle/>
          <a:p>
            <a:pPr algn="just">
              <a:lnSpc>
                <a:spcPts val="4200"/>
              </a:lnSpc>
            </a:pPr>
            <a:r>
              <a:rPr lang="en-US" sz="3000">
                <a:solidFill>
                  <a:srgbClr val="FFFFFF"/>
                </a:solidFill>
                <a:latin typeface="Cabin SemiBold"/>
              </a:rPr>
              <a:t>[1] Nttuan8. Giới thiệu về GAN. https : / / nttuan8 . com / bai - 1 - gioi -</a:t>
            </a:r>
          </a:p>
          <a:p>
            <a:pPr algn="just">
              <a:lnSpc>
                <a:spcPts val="4200"/>
              </a:lnSpc>
            </a:pPr>
            <a:r>
              <a:rPr lang="en-US" sz="3000">
                <a:solidFill>
                  <a:srgbClr val="FFFFFF"/>
                </a:solidFill>
                <a:latin typeface="Cabin SemiBold"/>
              </a:rPr>
              <a:t>thieu-ve-gan/. 2019.</a:t>
            </a:r>
          </a:p>
          <a:p>
            <a:pPr algn="just">
              <a:lnSpc>
                <a:spcPts val="4200"/>
              </a:lnSpc>
            </a:pPr>
            <a:r>
              <a:rPr lang="en-US" sz="3000">
                <a:solidFill>
                  <a:srgbClr val="FFFFFF"/>
                </a:solidFill>
                <a:latin typeface="Cabin SemiBold"/>
              </a:rPr>
              <a:t>[2] Dark Knight. Generative adversarial networks(GAN) và ứng dụng của nó trong</a:t>
            </a:r>
          </a:p>
          <a:p>
            <a:pPr algn="just">
              <a:lnSpc>
                <a:spcPts val="4200"/>
              </a:lnSpc>
            </a:pPr>
            <a:r>
              <a:rPr lang="en-US" sz="3000">
                <a:solidFill>
                  <a:srgbClr val="FFFFFF"/>
                </a:solidFill>
                <a:latin typeface="Cabin SemiBold"/>
              </a:rPr>
              <a:t>deepfakes. https : / / viblo . asia / p / generative - adversarial -</a:t>
            </a:r>
          </a:p>
          <a:p>
            <a:pPr algn="just">
              <a:lnSpc>
                <a:spcPts val="4200"/>
              </a:lnSpc>
            </a:pPr>
            <a:r>
              <a:rPr lang="en-US" sz="3000">
                <a:solidFill>
                  <a:srgbClr val="FFFFFF"/>
                </a:solidFill>
                <a:latin typeface="Cabin SemiBold"/>
              </a:rPr>
              <a:t>networksgan-va-ung-dung-cua-no-trong-deepfakes-jvElagwdKkw.</a:t>
            </a:r>
          </a:p>
          <a:p>
            <a:pPr algn="just">
              <a:lnSpc>
                <a:spcPts val="4200"/>
              </a:lnSpc>
            </a:pPr>
            <a:r>
              <a:rPr lang="en-US" sz="3000">
                <a:solidFill>
                  <a:srgbClr val="FFFFFF"/>
                </a:solidFill>
                <a:latin typeface="Cabin SemiBold"/>
              </a:rPr>
              <a:t>2019.</a:t>
            </a:r>
          </a:p>
          <a:p>
            <a:pPr algn="just">
              <a:lnSpc>
                <a:spcPts val="4200"/>
              </a:lnSpc>
            </a:pPr>
            <a:r>
              <a:rPr lang="en-US" sz="3000">
                <a:solidFill>
                  <a:srgbClr val="FFFFFF"/>
                </a:solidFill>
                <a:latin typeface="Cabin SemiBold"/>
              </a:rPr>
              <a:t>[3] phamdinhkhanh. Conditional GAN (cGAN). https://phamdinhkhanh.github.</a:t>
            </a:r>
          </a:p>
          <a:p>
            <a:pPr algn="just">
              <a:lnSpc>
                <a:spcPts val="4200"/>
              </a:lnSpc>
            </a:pPr>
            <a:r>
              <a:rPr lang="en-US" sz="3000">
                <a:solidFill>
                  <a:srgbClr val="FFFFFF"/>
                </a:solidFill>
                <a:latin typeface="Cabin SemiBold"/>
              </a:rPr>
              <a:t>io/2020/08/09/ConditionalGAN.html. 2020.</a:t>
            </a:r>
          </a:p>
          <a:p>
            <a:pPr algn="just">
              <a:lnSpc>
                <a:spcPts val="4200"/>
              </a:lnSpc>
            </a:pPr>
            <a:r>
              <a:rPr lang="en-US" sz="3000">
                <a:solidFill>
                  <a:srgbClr val="FFFFFF"/>
                </a:solidFill>
                <a:latin typeface="Cabin SemiBold"/>
              </a:rPr>
              <a:t>[4] Tensorflow. CycleGAN. https : / / www. tensorflow. org / tutorials /</a:t>
            </a:r>
          </a:p>
          <a:p>
            <a:pPr algn="just">
              <a:lnSpc>
                <a:spcPts val="4200"/>
              </a:lnSpc>
            </a:pPr>
            <a:r>
              <a:rPr lang="en-US" sz="3000">
                <a:solidFill>
                  <a:srgbClr val="FFFFFF"/>
                </a:solidFill>
                <a:latin typeface="Cabin SemiBold"/>
              </a:rPr>
              <a:t>generative/cyclegan?hl=vi.</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588791" y="2634835"/>
            <a:ext cx="5366128" cy="5017329"/>
          </a:xfrm>
          <a:custGeom>
            <a:avLst/>
            <a:gdLst/>
            <a:ahLst/>
            <a:cxnLst/>
            <a:rect r="r" b="b" t="t" l="l"/>
            <a:pathLst>
              <a:path h="5017329" w="5366128">
                <a:moveTo>
                  <a:pt x="0" y="0"/>
                </a:moveTo>
                <a:lnTo>
                  <a:pt x="5366127" y="0"/>
                </a:lnTo>
                <a:lnTo>
                  <a:pt x="5366127" y="5017330"/>
                </a:lnTo>
                <a:lnTo>
                  <a:pt x="0" y="5017330"/>
                </a:lnTo>
                <a:lnTo>
                  <a:pt x="0" y="0"/>
                </a:lnTo>
                <a:close/>
              </a:path>
            </a:pathLst>
          </a:custGeom>
          <a:blipFill>
            <a:blip r:embed="rId8"/>
            <a:stretch>
              <a:fillRect l="0" t="0" r="0" b="0"/>
            </a:stretch>
          </a:blipFill>
        </p:spPr>
      </p:sp>
      <p:sp>
        <p:nvSpPr>
          <p:cNvPr name="TextBox 6" id="6"/>
          <p:cNvSpPr txBox="true"/>
          <p:nvPr/>
        </p:nvSpPr>
        <p:spPr>
          <a:xfrm rot="0">
            <a:off x="1328902" y="4448661"/>
            <a:ext cx="15099986" cy="1343326"/>
          </a:xfrm>
          <a:prstGeom prst="rect">
            <a:avLst/>
          </a:prstGeom>
        </p:spPr>
        <p:txBody>
          <a:bodyPr anchor="t" rtlCol="false" tIns="0" lIns="0" bIns="0" rIns="0">
            <a:spAutoFit/>
          </a:bodyPr>
          <a:lstStyle/>
          <a:p>
            <a:pPr algn="ctr">
              <a:lnSpc>
                <a:spcPts val="11008"/>
              </a:lnSpc>
            </a:pPr>
            <a:r>
              <a:rPr lang="en-US" sz="7863" spc="345">
                <a:solidFill>
                  <a:srgbClr val="FFFFFF"/>
                </a:solidFill>
                <a:latin typeface="Calistoga"/>
              </a:rPr>
              <a:t>Thanks For Watching!</a:t>
            </a:r>
          </a:p>
        </p:txBody>
      </p:sp>
      <p:sp>
        <p:nvSpPr>
          <p:cNvPr name="Freeform 7" id="7"/>
          <p:cNvSpPr/>
          <p:nvPr/>
        </p:nvSpPr>
        <p:spPr>
          <a:xfrm flipH="false" flipV="false" rot="-10376246">
            <a:off x="15786978" y="4704093"/>
            <a:ext cx="4025429" cy="4198622"/>
          </a:xfrm>
          <a:custGeom>
            <a:avLst/>
            <a:gdLst/>
            <a:ahLst/>
            <a:cxnLst/>
            <a:rect r="r" b="b" t="t" l="l"/>
            <a:pathLst>
              <a:path h="4198622" w="4025429">
                <a:moveTo>
                  <a:pt x="0" y="0"/>
                </a:moveTo>
                <a:lnTo>
                  <a:pt x="4025429" y="0"/>
                </a:lnTo>
                <a:lnTo>
                  <a:pt x="4025429" y="4198622"/>
                </a:lnTo>
                <a:lnTo>
                  <a:pt x="0" y="4198622"/>
                </a:lnTo>
                <a:lnTo>
                  <a:pt x="0" y="0"/>
                </a:lnTo>
                <a:close/>
              </a:path>
            </a:pathLst>
          </a:custGeom>
          <a:blipFill>
            <a:blip r:embed="rId9"/>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4230419" y="-3018187"/>
            <a:ext cx="9808535" cy="9808535"/>
          </a:xfrm>
          <a:custGeom>
            <a:avLst/>
            <a:gdLst/>
            <a:ahLst/>
            <a:cxnLst/>
            <a:rect r="r" b="b" t="t" l="l"/>
            <a:pathLst>
              <a:path h="9808535" w="9808535">
                <a:moveTo>
                  <a:pt x="0" y="0"/>
                </a:moveTo>
                <a:lnTo>
                  <a:pt x="9808535" y="0"/>
                </a:lnTo>
                <a:lnTo>
                  <a:pt x="9808535"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8601754" y="-2591057"/>
            <a:ext cx="12718369" cy="9388469"/>
          </a:xfrm>
          <a:custGeom>
            <a:avLst/>
            <a:gdLst/>
            <a:ahLst/>
            <a:cxnLst/>
            <a:rect r="r" b="b" t="t" l="l"/>
            <a:pathLst>
              <a:path h="9388469" w="12718369">
                <a:moveTo>
                  <a:pt x="0" y="0"/>
                </a:moveTo>
                <a:lnTo>
                  <a:pt x="12718369" y="0"/>
                </a:lnTo>
                <a:lnTo>
                  <a:pt x="12718369"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861192" y="8175223"/>
            <a:ext cx="2292647" cy="2635226"/>
          </a:xfrm>
          <a:custGeom>
            <a:avLst/>
            <a:gdLst/>
            <a:ahLst/>
            <a:cxnLst/>
            <a:rect r="r" b="b" t="t" l="l"/>
            <a:pathLst>
              <a:path h="2635226" w="2292647">
                <a:moveTo>
                  <a:pt x="0" y="0"/>
                </a:moveTo>
                <a:lnTo>
                  <a:pt x="2292647" y="0"/>
                </a:lnTo>
                <a:lnTo>
                  <a:pt x="2292647" y="2635226"/>
                </a:lnTo>
                <a:lnTo>
                  <a:pt x="0" y="2635226"/>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2427496" y="-1059233"/>
            <a:ext cx="6888896" cy="7185289"/>
          </a:xfrm>
          <a:custGeom>
            <a:avLst/>
            <a:gdLst/>
            <a:ahLst/>
            <a:cxnLst/>
            <a:rect r="r" b="b" t="t" l="l"/>
            <a:pathLst>
              <a:path h="7185289" w="6888896">
                <a:moveTo>
                  <a:pt x="0" y="0"/>
                </a:moveTo>
                <a:lnTo>
                  <a:pt x="6888896" y="0"/>
                </a:lnTo>
                <a:lnTo>
                  <a:pt x="6888896" y="7185290"/>
                </a:lnTo>
                <a:lnTo>
                  <a:pt x="0" y="7185290"/>
                </a:lnTo>
                <a:lnTo>
                  <a:pt x="0" y="0"/>
                </a:lnTo>
                <a:close/>
              </a:path>
            </a:pathLst>
          </a:custGeom>
          <a:blipFill>
            <a:blip r:embed="rId10"/>
            <a:stretch>
              <a:fillRect l="0" t="0" r="0" b="0"/>
            </a:stretch>
          </a:blipFill>
        </p:spPr>
      </p:sp>
      <p:sp>
        <p:nvSpPr>
          <p:cNvPr name="TextBox 8" id="8"/>
          <p:cNvSpPr txBox="true"/>
          <p:nvPr/>
        </p:nvSpPr>
        <p:spPr>
          <a:xfrm rot="0">
            <a:off x="1170279" y="1705106"/>
            <a:ext cx="10837236" cy="1624856"/>
          </a:xfrm>
          <a:prstGeom prst="rect">
            <a:avLst/>
          </a:prstGeom>
        </p:spPr>
        <p:txBody>
          <a:bodyPr anchor="t" rtlCol="false" tIns="0" lIns="0" bIns="0" rIns="0">
            <a:spAutoFit/>
          </a:bodyPr>
          <a:lstStyle/>
          <a:p>
            <a:pPr>
              <a:lnSpc>
                <a:spcPts val="13340"/>
              </a:lnSpc>
            </a:pPr>
            <a:r>
              <a:rPr lang="en-US" sz="9529">
                <a:solidFill>
                  <a:srgbClr val="FFFFFF"/>
                </a:solidFill>
                <a:latin typeface="Calistoga"/>
              </a:rPr>
              <a:t>Tổng quan</a:t>
            </a:r>
          </a:p>
        </p:txBody>
      </p:sp>
      <p:sp>
        <p:nvSpPr>
          <p:cNvPr name="TextBox 9" id="9"/>
          <p:cNvSpPr txBox="true"/>
          <p:nvPr/>
        </p:nvSpPr>
        <p:spPr>
          <a:xfrm rot="0">
            <a:off x="1898697" y="3988193"/>
            <a:ext cx="9352067" cy="573747"/>
          </a:xfrm>
          <a:prstGeom prst="rect">
            <a:avLst/>
          </a:prstGeom>
        </p:spPr>
        <p:txBody>
          <a:bodyPr anchor="t" rtlCol="false" tIns="0" lIns="0" bIns="0" rIns="0">
            <a:spAutoFit/>
          </a:bodyPr>
          <a:lstStyle/>
          <a:p>
            <a:pPr>
              <a:lnSpc>
                <a:spcPts val="4601"/>
              </a:lnSpc>
            </a:pPr>
            <a:r>
              <a:rPr lang="en-US" sz="3286">
                <a:solidFill>
                  <a:srgbClr val="FFFFFF"/>
                </a:solidFill>
                <a:latin typeface="Calistoga"/>
              </a:rPr>
              <a:t>Chương 1:  Tìm hiểu về mạng GANS</a:t>
            </a:r>
          </a:p>
        </p:txBody>
      </p:sp>
      <p:sp>
        <p:nvSpPr>
          <p:cNvPr name="TextBox 10" id="10"/>
          <p:cNvSpPr txBox="true"/>
          <p:nvPr/>
        </p:nvSpPr>
        <p:spPr>
          <a:xfrm rot="0">
            <a:off x="2869319" y="5953483"/>
            <a:ext cx="11426603" cy="573747"/>
          </a:xfrm>
          <a:prstGeom prst="rect">
            <a:avLst/>
          </a:prstGeom>
        </p:spPr>
        <p:txBody>
          <a:bodyPr anchor="t" rtlCol="false" tIns="0" lIns="0" bIns="0" rIns="0">
            <a:spAutoFit/>
          </a:bodyPr>
          <a:lstStyle/>
          <a:p>
            <a:pPr>
              <a:lnSpc>
                <a:spcPts val="4601"/>
              </a:lnSpc>
            </a:pPr>
            <a:r>
              <a:rPr lang="en-US" sz="3286">
                <a:solidFill>
                  <a:srgbClr val="FFFFFF"/>
                </a:solidFill>
                <a:latin typeface="Calistoga"/>
              </a:rPr>
              <a:t>Chương 3: Kết quả nghiên cứu</a:t>
            </a:r>
          </a:p>
        </p:txBody>
      </p:sp>
      <p:sp>
        <p:nvSpPr>
          <p:cNvPr name="TextBox 11" id="11"/>
          <p:cNvSpPr txBox="true"/>
          <p:nvPr/>
        </p:nvSpPr>
        <p:spPr>
          <a:xfrm rot="0">
            <a:off x="2517381" y="4971516"/>
            <a:ext cx="9352067" cy="573747"/>
          </a:xfrm>
          <a:prstGeom prst="rect">
            <a:avLst/>
          </a:prstGeom>
        </p:spPr>
        <p:txBody>
          <a:bodyPr anchor="t" rtlCol="false" tIns="0" lIns="0" bIns="0" rIns="0">
            <a:spAutoFit/>
          </a:bodyPr>
          <a:lstStyle/>
          <a:p>
            <a:pPr>
              <a:lnSpc>
                <a:spcPts val="4601"/>
              </a:lnSpc>
            </a:pPr>
            <a:r>
              <a:rPr lang="en-US" sz="3286">
                <a:solidFill>
                  <a:srgbClr val="FFFFFF"/>
                </a:solidFill>
                <a:latin typeface="Calistoga"/>
              </a:rPr>
              <a:t> Chương 2: Phương pháp nghiên cứu mạng GANS</a:t>
            </a:r>
          </a:p>
        </p:txBody>
      </p:sp>
      <p:sp>
        <p:nvSpPr>
          <p:cNvPr name="Freeform 12" id="12"/>
          <p:cNvSpPr/>
          <p:nvPr/>
        </p:nvSpPr>
        <p:spPr>
          <a:xfrm flipH="false" flipV="false" rot="0">
            <a:off x="12579896" y="-906833"/>
            <a:ext cx="6888896" cy="7185289"/>
          </a:xfrm>
          <a:custGeom>
            <a:avLst/>
            <a:gdLst/>
            <a:ahLst/>
            <a:cxnLst/>
            <a:rect r="r" b="b" t="t" l="l"/>
            <a:pathLst>
              <a:path h="7185289" w="6888896">
                <a:moveTo>
                  <a:pt x="0" y="0"/>
                </a:moveTo>
                <a:lnTo>
                  <a:pt x="6888896" y="0"/>
                </a:lnTo>
                <a:lnTo>
                  <a:pt x="6888896" y="7185290"/>
                </a:lnTo>
                <a:lnTo>
                  <a:pt x="0" y="7185290"/>
                </a:lnTo>
                <a:lnTo>
                  <a:pt x="0" y="0"/>
                </a:lnTo>
                <a:close/>
              </a:path>
            </a:pathLst>
          </a:custGeom>
          <a:blipFill>
            <a:blip r:embed="rId10"/>
            <a:stretch>
              <a:fillRect l="0" t="0" r="0" b="0"/>
            </a:stretch>
          </a:blipFill>
        </p:spPr>
      </p:sp>
      <p:sp>
        <p:nvSpPr>
          <p:cNvPr name="TextBox 13" id="13"/>
          <p:cNvSpPr txBox="true"/>
          <p:nvPr/>
        </p:nvSpPr>
        <p:spPr>
          <a:xfrm rot="0">
            <a:off x="3534335" y="6748222"/>
            <a:ext cx="11426603" cy="573747"/>
          </a:xfrm>
          <a:prstGeom prst="rect">
            <a:avLst/>
          </a:prstGeom>
        </p:spPr>
        <p:txBody>
          <a:bodyPr anchor="t" rtlCol="false" tIns="0" lIns="0" bIns="0" rIns="0">
            <a:spAutoFit/>
          </a:bodyPr>
          <a:lstStyle/>
          <a:p>
            <a:pPr>
              <a:lnSpc>
                <a:spcPts val="4601"/>
              </a:lnSpc>
            </a:pPr>
            <a:r>
              <a:rPr lang="en-US" sz="3286">
                <a:solidFill>
                  <a:srgbClr val="FFFFFF"/>
                </a:solidFill>
                <a:latin typeface="Calistoga"/>
              </a:rPr>
              <a:t>Chương 4:  Xây dựng web</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21764" y="-8284313"/>
            <a:ext cx="12979480" cy="12979480"/>
          </a:xfrm>
          <a:custGeom>
            <a:avLst/>
            <a:gdLst/>
            <a:ahLst/>
            <a:cxnLst/>
            <a:rect r="r" b="b" t="t" l="l"/>
            <a:pathLst>
              <a:path h="12979480" w="12979480">
                <a:moveTo>
                  <a:pt x="0" y="0"/>
                </a:moveTo>
                <a:lnTo>
                  <a:pt x="12979480" y="0"/>
                </a:lnTo>
                <a:lnTo>
                  <a:pt x="12979480" y="12979480"/>
                </a:lnTo>
                <a:lnTo>
                  <a:pt x="0" y="129794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2862927" y="282233"/>
            <a:ext cx="3874294" cy="2862135"/>
          </a:xfrm>
          <a:custGeom>
            <a:avLst/>
            <a:gdLst/>
            <a:ahLst/>
            <a:cxnLst/>
            <a:rect r="r" b="b" t="t" l="l"/>
            <a:pathLst>
              <a:path h="2862135" w="3874294">
                <a:moveTo>
                  <a:pt x="0" y="0"/>
                </a:moveTo>
                <a:lnTo>
                  <a:pt x="3874294" y="0"/>
                </a:lnTo>
                <a:lnTo>
                  <a:pt x="3874294"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3892154" y="4695167"/>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9"/>
            <a:stretch>
              <a:fillRect l="0" t="0" r="0" b="0"/>
            </a:stretch>
          </a:blipFill>
        </p:spPr>
      </p:sp>
      <p:sp>
        <p:nvSpPr>
          <p:cNvPr name="TextBox 7" id="7"/>
          <p:cNvSpPr txBox="true"/>
          <p:nvPr/>
        </p:nvSpPr>
        <p:spPr>
          <a:xfrm rot="0">
            <a:off x="277249" y="434721"/>
            <a:ext cx="7708967" cy="2707405"/>
          </a:xfrm>
          <a:prstGeom prst="rect">
            <a:avLst/>
          </a:prstGeom>
        </p:spPr>
        <p:txBody>
          <a:bodyPr anchor="t" rtlCol="false" tIns="0" lIns="0" bIns="0" rIns="0">
            <a:spAutoFit/>
          </a:bodyPr>
          <a:lstStyle/>
          <a:p>
            <a:pPr algn="ctr">
              <a:lnSpc>
                <a:spcPts val="10897"/>
              </a:lnSpc>
            </a:pPr>
            <a:r>
              <a:rPr lang="en-US" sz="7784">
                <a:solidFill>
                  <a:srgbClr val="FFFFFF"/>
                </a:solidFill>
                <a:latin typeface="Calistoga"/>
              </a:rPr>
              <a:t>I. Tìm hiểu về mạng GAN</a:t>
            </a:r>
          </a:p>
        </p:txBody>
      </p:sp>
      <p:sp>
        <p:nvSpPr>
          <p:cNvPr name="TextBox 8" id="8"/>
          <p:cNvSpPr txBox="true"/>
          <p:nvPr/>
        </p:nvSpPr>
        <p:spPr>
          <a:xfrm rot="0">
            <a:off x="6209942" y="5080987"/>
            <a:ext cx="10853764" cy="3873911"/>
          </a:xfrm>
          <a:prstGeom prst="rect">
            <a:avLst/>
          </a:prstGeom>
        </p:spPr>
        <p:txBody>
          <a:bodyPr anchor="t" rtlCol="false" tIns="0" lIns="0" bIns="0" rIns="0">
            <a:spAutoFit/>
          </a:bodyPr>
          <a:lstStyle/>
          <a:p>
            <a:pPr algn="just">
              <a:lnSpc>
                <a:spcPts val="3827"/>
              </a:lnSpc>
            </a:pPr>
            <a:r>
              <a:rPr lang="en-US" sz="2733">
                <a:solidFill>
                  <a:srgbClr val="FFFFFF"/>
                </a:solidFill>
                <a:latin typeface="Cabin SemiBold"/>
              </a:rPr>
              <a:t>     GAN viết tắt cho Generative Adversarial Networks. Generative là tính từ nghĩa là khả </a:t>
            </a:r>
            <a:r>
              <a:rPr lang="en-US" sz="2733">
                <a:solidFill>
                  <a:srgbClr val="FFFFFF"/>
                </a:solidFill>
                <a:latin typeface="Cabin SemiBold"/>
              </a:rPr>
              <a:t>năng sinh ra, Network có nghĩa là mạng (mô hình), còn Adversarial là đối nghịch. Như vậy GAN có nghĩa là mạng đối nghịch tạo sinh.  GAN là mô hình mạng có khả năng sinh ra dữ liệu mới giống với dữ liệu trong dataset có sẵn sau quá trình học. Nó có thể tự sinh ra một khuôn mặt mới, một con người, một </a:t>
            </a:r>
            <a:r>
              <a:rPr lang="en-US" sz="2733">
                <a:solidFill>
                  <a:srgbClr val="FFFFFF"/>
                </a:solidFill>
                <a:latin typeface="Cabin SemiBold"/>
              </a:rPr>
              <a:t>đoạn văn, chữ viết, bản nhạc giao hưởng hay những thứ tương tự thế. </a:t>
            </a:r>
          </a:p>
          <a:p>
            <a:pPr algn="just">
              <a:lnSpc>
                <a:spcPts val="3827"/>
              </a:lnSpc>
            </a:pPr>
          </a:p>
        </p:txBody>
      </p:sp>
      <p:sp>
        <p:nvSpPr>
          <p:cNvPr name="TextBox 9" id="9"/>
          <p:cNvSpPr txBox="true"/>
          <p:nvPr/>
        </p:nvSpPr>
        <p:spPr>
          <a:xfrm rot="0">
            <a:off x="5565137" y="3798547"/>
            <a:ext cx="4384675" cy="896620"/>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FFFFFF"/>
                </a:solidFill>
                <a:latin typeface="Calistoga"/>
              </a:rPr>
              <a:t>Khái Niệm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57321" y="1028700"/>
            <a:ext cx="6896632" cy="6896632"/>
          </a:xfrm>
          <a:custGeom>
            <a:avLst/>
            <a:gdLst/>
            <a:ahLst/>
            <a:cxnLst/>
            <a:rect r="r" b="b" t="t" l="l"/>
            <a:pathLst>
              <a:path h="6896632" w="6896632">
                <a:moveTo>
                  <a:pt x="0" y="0"/>
                </a:moveTo>
                <a:lnTo>
                  <a:pt x="6896632" y="0"/>
                </a:lnTo>
                <a:lnTo>
                  <a:pt x="6896632"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3719" y="5908991"/>
            <a:ext cx="8086060" cy="8086060"/>
          </a:xfrm>
          <a:custGeom>
            <a:avLst/>
            <a:gdLst/>
            <a:ahLst/>
            <a:cxnLst/>
            <a:rect r="r" b="b" t="t" l="l"/>
            <a:pathLst>
              <a:path h="8086060" w="8086060">
                <a:moveTo>
                  <a:pt x="0" y="0"/>
                </a:moveTo>
                <a:lnTo>
                  <a:pt x="8086060" y="0"/>
                </a:lnTo>
                <a:lnTo>
                  <a:pt x="8086060" y="8086060"/>
                </a:lnTo>
                <a:lnTo>
                  <a:pt x="0" y="8086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801289" y="-1415761"/>
            <a:ext cx="25308380" cy="18682186"/>
          </a:xfrm>
          <a:custGeom>
            <a:avLst/>
            <a:gdLst/>
            <a:ahLst/>
            <a:cxnLst/>
            <a:rect r="r" b="b" t="t" l="l"/>
            <a:pathLst>
              <a:path h="18682186" w="25308380">
                <a:moveTo>
                  <a:pt x="0" y="0"/>
                </a:moveTo>
                <a:lnTo>
                  <a:pt x="25308380" y="0"/>
                </a:lnTo>
                <a:lnTo>
                  <a:pt x="25308380" y="18682186"/>
                </a:lnTo>
                <a:lnTo>
                  <a:pt x="0" y="186821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093119" y="-1826039"/>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Freeform 6" id="6"/>
          <p:cNvSpPr/>
          <p:nvPr/>
        </p:nvSpPr>
        <p:spPr>
          <a:xfrm flipH="false" flipV="false" rot="0">
            <a:off x="7514687" y="2994674"/>
            <a:ext cx="10451426" cy="6850865"/>
          </a:xfrm>
          <a:custGeom>
            <a:avLst/>
            <a:gdLst/>
            <a:ahLst/>
            <a:cxnLst/>
            <a:rect r="r" b="b" t="t" l="l"/>
            <a:pathLst>
              <a:path h="6850865" w="10451426">
                <a:moveTo>
                  <a:pt x="0" y="0"/>
                </a:moveTo>
                <a:lnTo>
                  <a:pt x="10451426" y="0"/>
                </a:lnTo>
                <a:lnTo>
                  <a:pt x="10451426" y="6850865"/>
                </a:lnTo>
                <a:lnTo>
                  <a:pt x="0" y="6850865"/>
                </a:lnTo>
                <a:lnTo>
                  <a:pt x="0" y="0"/>
                </a:lnTo>
                <a:close/>
              </a:path>
            </a:pathLst>
          </a:custGeom>
          <a:blipFill>
            <a:blip r:embed="rId9"/>
            <a:stretch>
              <a:fillRect l="0" t="-621" r="0" b="-621"/>
            </a:stretch>
          </a:blipFill>
        </p:spPr>
      </p:sp>
      <p:sp>
        <p:nvSpPr>
          <p:cNvPr name="TextBox 7" id="7"/>
          <p:cNvSpPr txBox="true"/>
          <p:nvPr/>
        </p:nvSpPr>
        <p:spPr>
          <a:xfrm rot="0">
            <a:off x="827389" y="394985"/>
            <a:ext cx="6452658" cy="896620"/>
          </a:xfrm>
          <a:prstGeom prst="rect">
            <a:avLst/>
          </a:prstGeom>
        </p:spPr>
        <p:txBody>
          <a:bodyPr anchor="t" rtlCol="false" tIns="0" lIns="0" bIns="0" rIns="0">
            <a:spAutoFit/>
          </a:bodyPr>
          <a:lstStyle/>
          <a:p>
            <a:pPr algn="ctr">
              <a:lnSpc>
                <a:spcPts val="7279"/>
              </a:lnSpc>
            </a:pPr>
            <a:r>
              <a:rPr lang="en-US" sz="5199">
                <a:solidFill>
                  <a:srgbClr val="FFFFFF"/>
                </a:solidFill>
                <a:latin typeface="Calistoga"/>
              </a:rPr>
              <a:t>2. Cấu trúc mạng GAN</a:t>
            </a:r>
          </a:p>
        </p:txBody>
      </p:sp>
      <p:sp>
        <p:nvSpPr>
          <p:cNvPr name="TextBox 8" id="8"/>
          <p:cNvSpPr txBox="true"/>
          <p:nvPr/>
        </p:nvSpPr>
        <p:spPr>
          <a:xfrm rot="0">
            <a:off x="827389" y="1586880"/>
            <a:ext cx="11705125" cy="1407795"/>
          </a:xfrm>
          <a:prstGeom prst="rect">
            <a:avLst/>
          </a:prstGeom>
        </p:spPr>
        <p:txBody>
          <a:bodyPr anchor="t" rtlCol="false" tIns="0" lIns="0" bIns="0" rIns="0">
            <a:spAutoFit/>
          </a:bodyPr>
          <a:lstStyle/>
          <a:p>
            <a:pPr algn="just">
              <a:lnSpc>
                <a:spcPts val="3780"/>
              </a:lnSpc>
            </a:pPr>
            <a:r>
              <a:rPr lang="en-US" sz="2700">
                <a:solidFill>
                  <a:srgbClr val="FFFFFF"/>
                </a:solidFill>
                <a:latin typeface="Cabin SemiBold"/>
              </a:rPr>
              <a:t>GAN cấu tạo gồm 2 mạng là Generator và Discriminator. Trong khi Generator sinh ra </a:t>
            </a:r>
            <a:r>
              <a:rPr lang="en-US" sz="2700">
                <a:solidFill>
                  <a:srgbClr val="FFFFFF"/>
                </a:solidFill>
                <a:latin typeface="Cabin SemiBold"/>
              </a:rPr>
              <a:t>các dữ liệu giống như thật thì Discriminator cố gắng phân biệt đâu là dữ liệu được sinh ra từ Generator và đâu là dữ liệu thật có. </a:t>
            </a:r>
          </a:p>
        </p:txBody>
      </p:sp>
      <p:sp>
        <p:nvSpPr>
          <p:cNvPr name="TextBox 9" id="9"/>
          <p:cNvSpPr txBox="true"/>
          <p:nvPr/>
        </p:nvSpPr>
        <p:spPr>
          <a:xfrm rot="0">
            <a:off x="585764" y="3289943"/>
            <a:ext cx="7057245" cy="3312795"/>
          </a:xfrm>
          <a:prstGeom prst="rect">
            <a:avLst/>
          </a:prstGeom>
        </p:spPr>
        <p:txBody>
          <a:bodyPr anchor="t" rtlCol="false" tIns="0" lIns="0" bIns="0" rIns="0">
            <a:spAutoFit/>
          </a:bodyPr>
          <a:lstStyle/>
          <a:p>
            <a:pPr algn="just" marL="582933" indent="-291467" lvl="1">
              <a:lnSpc>
                <a:spcPts val="3780"/>
              </a:lnSpc>
              <a:buFont typeface="Arial"/>
              <a:buChar char="•"/>
            </a:pPr>
            <a:r>
              <a:rPr lang="en-US" sz="2700">
                <a:solidFill>
                  <a:srgbClr val="FFFFFF"/>
                </a:solidFill>
                <a:latin typeface="Cabin SemiBold"/>
              </a:rPr>
              <a:t>Generator (ký hiệu G) nhận nhiệm vụ học ra cách ánh xạ từ một không gian tìm ẩn </a:t>
            </a:r>
            <a:r>
              <a:rPr lang="en-US" sz="2700">
                <a:solidFill>
                  <a:srgbClr val="FFFFFF"/>
                </a:solidFill>
                <a:latin typeface="Cabin SemiBold"/>
              </a:rPr>
              <a:t>z        (a latent space) vào một không gian với phân phối từ dữ liệu cho trước để sinh ra dữ liệu giả và mục tiêu là làm sao cho sinh ra được các dữ liệu giống thật nhất làm Discriminator không thể phân biệt.</a:t>
            </a:r>
          </a:p>
        </p:txBody>
      </p:sp>
      <p:sp>
        <p:nvSpPr>
          <p:cNvPr name="TextBox 10" id="10"/>
          <p:cNvSpPr txBox="true"/>
          <p:nvPr/>
        </p:nvSpPr>
        <p:spPr>
          <a:xfrm rot="0">
            <a:off x="585764" y="6898005"/>
            <a:ext cx="5290941" cy="2360295"/>
          </a:xfrm>
          <a:prstGeom prst="rect">
            <a:avLst/>
          </a:prstGeom>
        </p:spPr>
        <p:txBody>
          <a:bodyPr anchor="t" rtlCol="false" tIns="0" lIns="0" bIns="0" rIns="0">
            <a:spAutoFit/>
          </a:bodyPr>
          <a:lstStyle/>
          <a:p>
            <a:pPr algn="just" marL="582933" indent="-291467" lvl="1">
              <a:lnSpc>
                <a:spcPts val="3780"/>
              </a:lnSpc>
              <a:buFont typeface="Arial"/>
              <a:buChar char="•"/>
            </a:pPr>
            <a:r>
              <a:rPr lang="en-US" sz="2700">
                <a:solidFill>
                  <a:srgbClr val="FFFFFF"/>
                </a:solidFill>
                <a:latin typeface="Cabin SemiBold"/>
              </a:rPr>
              <a:t>Discriminator (ký hiệu D) nhận nhiệm vụ phân biệt dữ liệu được tạo ra từ G và dữ </a:t>
            </a:r>
            <a:r>
              <a:rPr lang="en-US" sz="2700">
                <a:solidFill>
                  <a:srgbClr val="FFFFFF"/>
                </a:solidFill>
                <a:latin typeface="Cabin SemiBold"/>
              </a:rPr>
              <a:t>liệu cho trước, cố gắng phân biệt giữa dữ liệu thật và dữ liệu giả mạo.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475428" y="-4311476"/>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7409612"/>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0654">
            <a:off x="15184734"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6" id="6"/>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7" id="7"/>
          <p:cNvSpPr/>
          <p:nvPr/>
        </p:nvSpPr>
        <p:spPr>
          <a:xfrm flipH="false" flipV="false" rot="0">
            <a:off x="15777054" y="6844258"/>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Freeform 8" id="8"/>
          <p:cNvSpPr/>
          <p:nvPr/>
        </p:nvSpPr>
        <p:spPr>
          <a:xfrm flipH="false" flipV="false" rot="0">
            <a:off x="2479938" y="1733858"/>
            <a:ext cx="13328124" cy="7695492"/>
          </a:xfrm>
          <a:custGeom>
            <a:avLst/>
            <a:gdLst/>
            <a:ahLst/>
            <a:cxnLst/>
            <a:rect r="r" b="b" t="t" l="l"/>
            <a:pathLst>
              <a:path h="7695492" w="13328124">
                <a:moveTo>
                  <a:pt x="0" y="0"/>
                </a:moveTo>
                <a:lnTo>
                  <a:pt x="13328124" y="0"/>
                </a:lnTo>
                <a:lnTo>
                  <a:pt x="13328124" y="7695493"/>
                </a:lnTo>
                <a:lnTo>
                  <a:pt x="0" y="7695493"/>
                </a:lnTo>
                <a:lnTo>
                  <a:pt x="0" y="0"/>
                </a:lnTo>
                <a:close/>
              </a:path>
            </a:pathLst>
          </a:custGeom>
          <a:blipFill>
            <a:blip r:embed="rId9"/>
            <a:stretch>
              <a:fillRect l="0" t="0" r="0" b="0"/>
            </a:stretch>
          </a:blipFill>
        </p:spPr>
      </p:sp>
      <p:sp>
        <p:nvSpPr>
          <p:cNvPr name="TextBox 9" id="9"/>
          <p:cNvSpPr txBox="true"/>
          <p:nvPr/>
        </p:nvSpPr>
        <p:spPr>
          <a:xfrm rot="0">
            <a:off x="1837211" y="787062"/>
            <a:ext cx="14613579" cy="662940"/>
          </a:xfrm>
          <a:prstGeom prst="rect">
            <a:avLst/>
          </a:prstGeom>
        </p:spPr>
        <p:txBody>
          <a:bodyPr anchor="t" rtlCol="false" tIns="0" lIns="0" bIns="0" rIns="0">
            <a:spAutoFit/>
          </a:bodyPr>
          <a:lstStyle/>
          <a:p>
            <a:pPr algn="ctr">
              <a:lnSpc>
                <a:spcPts val="5459"/>
              </a:lnSpc>
            </a:pPr>
            <a:r>
              <a:rPr lang="en-US" sz="3899">
                <a:solidFill>
                  <a:srgbClr val="FFFFFF"/>
                </a:solidFill>
                <a:latin typeface="Cabin SemiBold"/>
              </a:rPr>
              <a:t>Mô hình hoạt động của mạng GAN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475428" y="-4311476"/>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7409612"/>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0654">
            <a:off x="15184734"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6" id="6"/>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7" id="7"/>
          <p:cNvSpPr/>
          <p:nvPr/>
        </p:nvSpPr>
        <p:spPr>
          <a:xfrm flipH="false" flipV="false" rot="0">
            <a:off x="15777054" y="6844258"/>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Freeform 8" id="8"/>
          <p:cNvSpPr/>
          <p:nvPr/>
        </p:nvSpPr>
        <p:spPr>
          <a:xfrm flipH="false" flipV="false" rot="0">
            <a:off x="2350445" y="4537815"/>
            <a:ext cx="14100344" cy="1211370"/>
          </a:xfrm>
          <a:custGeom>
            <a:avLst/>
            <a:gdLst/>
            <a:ahLst/>
            <a:cxnLst/>
            <a:rect r="r" b="b" t="t" l="l"/>
            <a:pathLst>
              <a:path h="1211370" w="14100344">
                <a:moveTo>
                  <a:pt x="0" y="0"/>
                </a:moveTo>
                <a:lnTo>
                  <a:pt x="14100344" y="0"/>
                </a:lnTo>
                <a:lnTo>
                  <a:pt x="14100344" y="1211370"/>
                </a:lnTo>
                <a:lnTo>
                  <a:pt x="0" y="1211370"/>
                </a:lnTo>
                <a:lnTo>
                  <a:pt x="0" y="0"/>
                </a:lnTo>
                <a:close/>
              </a:path>
            </a:pathLst>
          </a:custGeom>
          <a:blipFill>
            <a:blip r:embed="rId9"/>
            <a:stretch>
              <a:fillRect l="0" t="0" r="0" b="0"/>
            </a:stretch>
          </a:blipFill>
        </p:spPr>
      </p:sp>
      <p:sp>
        <p:nvSpPr>
          <p:cNvPr name="TextBox 9" id="9"/>
          <p:cNvSpPr txBox="true"/>
          <p:nvPr/>
        </p:nvSpPr>
        <p:spPr>
          <a:xfrm rot="0">
            <a:off x="1941018" y="1858747"/>
            <a:ext cx="14613579" cy="870586"/>
          </a:xfrm>
          <a:prstGeom prst="rect">
            <a:avLst/>
          </a:prstGeom>
        </p:spPr>
        <p:txBody>
          <a:bodyPr anchor="t" rtlCol="false" tIns="0" lIns="0" bIns="0" rIns="0">
            <a:spAutoFit/>
          </a:bodyPr>
          <a:lstStyle/>
          <a:p>
            <a:pPr algn="ctr">
              <a:lnSpc>
                <a:spcPts val="7139"/>
              </a:lnSpc>
            </a:pPr>
            <a:r>
              <a:rPr lang="en-US" sz="5099">
                <a:solidFill>
                  <a:srgbClr val="FFFFFF"/>
                </a:solidFill>
                <a:latin typeface="Cabin SemiBold"/>
              </a:rPr>
              <a:t>Hàm loss của GAN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2347428"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039291" y="6621357"/>
            <a:ext cx="9218676" cy="9218676"/>
          </a:xfrm>
          <a:custGeom>
            <a:avLst/>
            <a:gdLst/>
            <a:ahLst/>
            <a:cxnLst/>
            <a:rect r="r" b="b" t="t" l="l"/>
            <a:pathLst>
              <a:path h="9218676" w="9218676">
                <a:moveTo>
                  <a:pt x="0" y="0"/>
                </a:moveTo>
                <a:lnTo>
                  <a:pt x="9218676" y="0"/>
                </a:lnTo>
                <a:lnTo>
                  <a:pt x="9218676"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022077" y="8417985"/>
            <a:ext cx="8685325" cy="8685325"/>
          </a:xfrm>
          <a:custGeom>
            <a:avLst/>
            <a:gdLst/>
            <a:ahLst/>
            <a:cxnLst/>
            <a:rect r="r" b="b" t="t" l="l"/>
            <a:pathLst>
              <a:path h="8685325" w="8685325">
                <a:moveTo>
                  <a:pt x="0" y="0"/>
                </a:moveTo>
                <a:lnTo>
                  <a:pt x="8685325" y="0"/>
                </a:lnTo>
                <a:lnTo>
                  <a:pt x="8685325"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720443" y="8265585"/>
            <a:ext cx="2778658" cy="2285446"/>
          </a:xfrm>
          <a:custGeom>
            <a:avLst/>
            <a:gdLst/>
            <a:ahLst/>
            <a:cxnLst/>
            <a:rect r="r" b="b" t="t" l="l"/>
            <a:pathLst>
              <a:path h="2285446" w="2778658">
                <a:moveTo>
                  <a:pt x="0" y="0"/>
                </a:moveTo>
                <a:lnTo>
                  <a:pt x="2778659" y="0"/>
                </a:lnTo>
                <a:lnTo>
                  <a:pt x="2778659" y="2285446"/>
                </a:lnTo>
                <a:lnTo>
                  <a:pt x="0" y="2285446"/>
                </a:lnTo>
                <a:lnTo>
                  <a:pt x="0" y="0"/>
                </a:lnTo>
                <a:close/>
              </a:path>
            </a:pathLst>
          </a:custGeom>
          <a:blipFill>
            <a:blip r:embed="rId6"/>
            <a:stretch>
              <a:fillRect l="0" t="0" r="0" b="0"/>
            </a:stretch>
          </a:blipFill>
        </p:spPr>
      </p:sp>
      <p:sp>
        <p:nvSpPr>
          <p:cNvPr name="Freeform 7" id="7"/>
          <p:cNvSpPr/>
          <p:nvPr/>
        </p:nvSpPr>
        <p:spPr>
          <a:xfrm flipH="true" flipV="false" rot="0">
            <a:off x="15159261" y="-1714672"/>
            <a:ext cx="4903845" cy="5636604"/>
          </a:xfrm>
          <a:custGeom>
            <a:avLst/>
            <a:gdLst/>
            <a:ahLst/>
            <a:cxnLst/>
            <a:rect r="r" b="b" t="t" l="l"/>
            <a:pathLst>
              <a:path h="5636604" w="4903845">
                <a:moveTo>
                  <a:pt x="4903845" y="0"/>
                </a:moveTo>
                <a:lnTo>
                  <a:pt x="0" y="0"/>
                </a:lnTo>
                <a:lnTo>
                  <a:pt x="0" y="5636603"/>
                </a:lnTo>
                <a:lnTo>
                  <a:pt x="4903845" y="5636603"/>
                </a:lnTo>
                <a:lnTo>
                  <a:pt x="4903845" y="0"/>
                </a:lnTo>
                <a:close/>
              </a:path>
            </a:pathLst>
          </a:custGeom>
          <a:blipFill>
            <a:blip r:embed="rId7"/>
            <a:stretch>
              <a:fillRect l="0" t="0" r="0" b="0"/>
            </a:stretch>
          </a:blipFill>
        </p:spPr>
      </p:sp>
      <p:sp>
        <p:nvSpPr>
          <p:cNvPr name="Freeform 8" id="8"/>
          <p:cNvSpPr/>
          <p:nvPr/>
        </p:nvSpPr>
        <p:spPr>
          <a:xfrm flipH="false" flipV="false" rot="0">
            <a:off x="-4725154" y="-4616164"/>
            <a:ext cx="8685325" cy="8685325"/>
          </a:xfrm>
          <a:custGeom>
            <a:avLst/>
            <a:gdLst/>
            <a:ahLst/>
            <a:cxnLst/>
            <a:rect r="r" b="b" t="t" l="l"/>
            <a:pathLst>
              <a:path h="8685325" w="8685325">
                <a:moveTo>
                  <a:pt x="0" y="0"/>
                </a:moveTo>
                <a:lnTo>
                  <a:pt x="8685325" y="0"/>
                </a:lnTo>
                <a:lnTo>
                  <a:pt x="8685325"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217378" y="607232"/>
            <a:ext cx="11130050" cy="888020"/>
          </a:xfrm>
          <a:prstGeom prst="rect">
            <a:avLst/>
          </a:prstGeom>
        </p:spPr>
        <p:txBody>
          <a:bodyPr anchor="t" rtlCol="false" tIns="0" lIns="0" bIns="0" rIns="0">
            <a:spAutoFit/>
          </a:bodyPr>
          <a:lstStyle/>
          <a:p>
            <a:pPr>
              <a:lnSpc>
                <a:spcPts val="7229"/>
              </a:lnSpc>
            </a:pPr>
            <a:r>
              <a:rPr lang="en-US" sz="5163">
                <a:solidFill>
                  <a:srgbClr val="FFFFFF"/>
                </a:solidFill>
                <a:latin typeface="Calistoga"/>
              </a:rPr>
              <a:t>3. Các biến thể của mạng GAN</a:t>
            </a:r>
          </a:p>
        </p:txBody>
      </p:sp>
      <p:sp>
        <p:nvSpPr>
          <p:cNvPr name="TextBox 10" id="10"/>
          <p:cNvSpPr txBox="true"/>
          <p:nvPr/>
        </p:nvSpPr>
        <p:spPr>
          <a:xfrm rot="0">
            <a:off x="588051" y="2528654"/>
            <a:ext cx="15774911" cy="968186"/>
          </a:xfrm>
          <a:prstGeom prst="rect">
            <a:avLst/>
          </a:prstGeom>
        </p:spPr>
        <p:txBody>
          <a:bodyPr anchor="t" rtlCol="false" tIns="0" lIns="0" bIns="0" rIns="0">
            <a:spAutoFit/>
          </a:bodyPr>
          <a:lstStyle/>
          <a:p>
            <a:pPr algn="just" marL="677116" indent="-338558" lvl="1">
              <a:lnSpc>
                <a:spcPts val="3888"/>
              </a:lnSpc>
              <a:buFont typeface="Arial"/>
              <a:buChar char="•"/>
            </a:pPr>
            <a:r>
              <a:rPr lang="en-US" sz="3136">
                <a:solidFill>
                  <a:srgbClr val="FFFFFF"/>
                </a:solidFill>
                <a:latin typeface="Cabin SemiBold"/>
              </a:rPr>
              <a:t>DCGAN kết hợp cả hai thành phần quan trọng:</a:t>
            </a:r>
            <a:r>
              <a:rPr lang="en-US" sz="3136">
                <a:solidFill>
                  <a:srgbClr val="FFFFFF"/>
                </a:solidFill>
                <a:latin typeface="Cabin SemiBold"/>
              </a:rPr>
              <a:t> Generator (máy tạo) và Discriminator (máy phân biệt), và sử dụng các lớp tích chập (convolutional layers) để xử lý dữ liệu ảnh.  </a:t>
            </a:r>
          </a:p>
        </p:txBody>
      </p:sp>
      <p:sp>
        <p:nvSpPr>
          <p:cNvPr name="TextBox 11" id="11"/>
          <p:cNvSpPr txBox="true"/>
          <p:nvPr/>
        </p:nvSpPr>
        <p:spPr>
          <a:xfrm rot="0">
            <a:off x="588051" y="3722827"/>
            <a:ext cx="15774911" cy="1455482"/>
          </a:xfrm>
          <a:prstGeom prst="rect">
            <a:avLst/>
          </a:prstGeom>
        </p:spPr>
        <p:txBody>
          <a:bodyPr anchor="t" rtlCol="false" tIns="0" lIns="0" bIns="0" rIns="0">
            <a:spAutoFit/>
          </a:bodyPr>
          <a:lstStyle/>
          <a:p>
            <a:pPr algn="just" marL="677116" indent="-338558" lvl="1">
              <a:lnSpc>
                <a:spcPts val="3888"/>
              </a:lnSpc>
              <a:buFont typeface="Arial"/>
              <a:buChar char="•"/>
            </a:pPr>
            <a:r>
              <a:rPr lang="en-US" sz="3136">
                <a:solidFill>
                  <a:srgbClr val="FFFFFF"/>
                </a:solidFill>
                <a:latin typeface="Cabin SemiBold"/>
              </a:rPr>
              <a:t>WGAN-GP sử dụng một hàm mất mát dựa trên khoảng </a:t>
            </a:r>
            <a:r>
              <a:rPr lang="en-US" sz="3136">
                <a:solidFill>
                  <a:srgbClr val="FFFFFF"/>
                </a:solidFill>
                <a:latin typeface="Cabin SemiBold"/>
              </a:rPr>
              <a:t>cách Wasserstein (Wasserstein distance) để đo lường sự khác biệt giữa phân phối của dữ liệu thật và phân phối của dữ liệu giả</a:t>
            </a:r>
          </a:p>
        </p:txBody>
      </p:sp>
      <p:sp>
        <p:nvSpPr>
          <p:cNvPr name="TextBox 12" id="12"/>
          <p:cNvSpPr txBox="true"/>
          <p:nvPr/>
        </p:nvSpPr>
        <p:spPr>
          <a:xfrm rot="0">
            <a:off x="588051" y="5363308"/>
            <a:ext cx="15774911" cy="480889"/>
          </a:xfrm>
          <a:prstGeom prst="rect">
            <a:avLst/>
          </a:prstGeom>
        </p:spPr>
        <p:txBody>
          <a:bodyPr anchor="t" rtlCol="false" tIns="0" lIns="0" bIns="0" rIns="0">
            <a:spAutoFit/>
          </a:bodyPr>
          <a:lstStyle/>
          <a:p>
            <a:pPr algn="just" marL="677116" indent="-338558" lvl="1">
              <a:lnSpc>
                <a:spcPts val="3888"/>
              </a:lnSpc>
              <a:buFont typeface="Arial"/>
              <a:buChar char="•"/>
            </a:pPr>
            <a:r>
              <a:rPr lang="en-US" sz="3136">
                <a:solidFill>
                  <a:srgbClr val="FFFFFF"/>
                </a:solidFill>
                <a:latin typeface="Cabin SemiBold"/>
              </a:rPr>
              <a:t>StyleGAN cho phép tạo ra những hình ảnh tự nhiên chất lượng cao và </a:t>
            </a:r>
            <a:r>
              <a:rPr lang="en-US" sz="3136">
                <a:solidFill>
                  <a:srgbClr val="FFFFFF"/>
                </a:solidFill>
                <a:latin typeface="Cabin SemiBold"/>
              </a:rPr>
              <a:t>mang tính sáng tạo</a:t>
            </a:r>
          </a:p>
        </p:txBody>
      </p:sp>
      <p:sp>
        <p:nvSpPr>
          <p:cNvPr name="TextBox 13" id="13"/>
          <p:cNvSpPr txBox="true"/>
          <p:nvPr/>
        </p:nvSpPr>
        <p:spPr>
          <a:xfrm rot="0">
            <a:off x="588051" y="6293339"/>
            <a:ext cx="15774911" cy="1455482"/>
          </a:xfrm>
          <a:prstGeom prst="rect">
            <a:avLst/>
          </a:prstGeom>
        </p:spPr>
        <p:txBody>
          <a:bodyPr anchor="t" rtlCol="false" tIns="0" lIns="0" bIns="0" rIns="0">
            <a:spAutoFit/>
          </a:bodyPr>
          <a:lstStyle/>
          <a:p>
            <a:pPr algn="just" marL="677116" indent="-338558" lvl="1">
              <a:lnSpc>
                <a:spcPts val="3888"/>
              </a:lnSpc>
              <a:buFont typeface="Arial"/>
              <a:buChar char="•"/>
            </a:pPr>
            <a:r>
              <a:rPr lang="en-US" sz="3136">
                <a:solidFill>
                  <a:srgbClr val="FFFFFF"/>
                </a:solidFill>
                <a:latin typeface="Cabin SemiBold"/>
              </a:rPr>
              <a:t>CycleGAN cố gắng tối thiểu hóa sự khác biệt giữa dữ liệu gốc và dữ liệu đã chuyển đổi, cũng như đảm bảo tính chu kỳ (cycle consistency) giữa việc chuyển đổi từ miền A sang miền B và ngược lại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4127720" y="-4030734"/>
            <a:ext cx="8831880" cy="8831880"/>
          </a:xfrm>
          <a:custGeom>
            <a:avLst/>
            <a:gdLst/>
            <a:ahLst/>
            <a:cxnLst/>
            <a:rect r="r" b="b" t="t" l="l"/>
            <a:pathLst>
              <a:path h="8831880" w="8831880">
                <a:moveTo>
                  <a:pt x="0" y="0"/>
                </a:moveTo>
                <a:lnTo>
                  <a:pt x="8831880" y="0"/>
                </a:lnTo>
                <a:lnTo>
                  <a:pt x="8831880" y="8831879"/>
                </a:lnTo>
                <a:lnTo>
                  <a:pt x="0" y="88318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4"/>
            <a:stretch>
              <a:fillRect l="0" t="0" r="0" b="0"/>
            </a:stretch>
          </a:blipFill>
        </p:spPr>
      </p:sp>
      <p:sp>
        <p:nvSpPr>
          <p:cNvPr name="Freeform 4" id="4"/>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5"/>
            <a:stretch>
              <a:fillRect l="0" t="0" r="0" b="0"/>
            </a:stretch>
          </a:blipFill>
        </p:spPr>
      </p:sp>
      <p:sp>
        <p:nvSpPr>
          <p:cNvPr name="Freeform 5" id="5"/>
          <p:cNvSpPr/>
          <p:nvPr/>
        </p:nvSpPr>
        <p:spPr>
          <a:xfrm flipH="false" flipV="false" rot="0">
            <a:off x="2970241" y="4262437"/>
            <a:ext cx="11040788" cy="5428388"/>
          </a:xfrm>
          <a:custGeom>
            <a:avLst/>
            <a:gdLst/>
            <a:ahLst/>
            <a:cxnLst/>
            <a:rect r="r" b="b" t="t" l="l"/>
            <a:pathLst>
              <a:path h="5428388" w="11040788">
                <a:moveTo>
                  <a:pt x="0" y="0"/>
                </a:moveTo>
                <a:lnTo>
                  <a:pt x="11040788" y="0"/>
                </a:lnTo>
                <a:lnTo>
                  <a:pt x="11040788" y="5428388"/>
                </a:lnTo>
                <a:lnTo>
                  <a:pt x="0" y="5428388"/>
                </a:lnTo>
                <a:lnTo>
                  <a:pt x="0" y="0"/>
                </a:lnTo>
                <a:close/>
              </a:path>
            </a:pathLst>
          </a:custGeom>
          <a:blipFill>
            <a:blip r:embed="rId6"/>
            <a:stretch>
              <a:fillRect l="0" t="0" r="0" b="0"/>
            </a:stretch>
          </a:blipFill>
        </p:spPr>
      </p:sp>
      <p:sp>
        <p:nvSpPr>
          <p:cNvPr name="TextBox 6" id="6"/>
          <p:cNvSpPr txBox="true"/>
          <p:nvPr/>
        </p:nvSpPr>
        <p:spPr>
          <a:xfrm rot="0">
            <a:off x="2970241" y="2424113"/>
            <a:ext cx="13046067" cy="1590675"/>
          </a:xfrm>
          <a:prstGeom prst="rect">
            <a:avLst/>
          </a:prstGeom>
        </p:spPr>
        <p:txBody>
          <a:bodyPr anchor="t" rtlCol="false" tIns="0" lIns="0" bIns="0" rIns="0">
            <a:spAutoFit/>
          </a:bodyPr>
          <a:lstStyle/>
          <a:p>
            <a:pPr algn="just">
              <a:lnSpc>
                <a:spcPts val="4200"/>
              </a:lnSpc>
              <a:spcBef>
                <a:spcPct val="0"/>
              </a:spcBef>
            </a:pPr>
            <a:r>
              <a:rPr lang="en-US" sz="3000">
                <a:solidFill>
                  <a:srgbClr val="FFFFFF"/>
                </a:solidFill>
                <a:latin typeface="Cabin SemiBold"/>
              </a:rPr>
              <a:t>CycleGAN có thể được sử dụng để chuyển đổi ảnh ngựa thành ảnh ngựa vằn hoặc chuyển đổi ảnh tranh thành ảnh thực tế. Nó đã được áp dụng rộng rãi trong các lĩnh vực như nghệ thuật số, xử lý ảnh, đồ họa máy tính và truyền thông.</a:t>
            </a:r>
          </a:p>
        </p:txBody>
      </p:sp>
      <p:sp>
        <p:nvSpPr>
          <p:cNvPr name="TextBox 7" id="7"/>
          <p:cNvSpPr txBox="true"/>
          <p:nvPr/>
        </p:nvSpPr>
        <p:spPr>
          <a:xfrm rot="0">
            <a:off x="2940237" y="1497972"/>
            <a:ext cx="1224558" cy="744855"/>
          </a:xfrm>
          <a:prstGeom prst="rect">
            <a:avLst/>
          </a:prstGeom>
        </p:spPr>
        <p:txBody>
          <a:bodyPr anchor="t" rtlCol="false" tIns="0" lIns="0" bIns="0" rIns="0">
            <a:spAutoFit/>
          </a:bodyPr>
          <a:lstStyle/>
          <a:p>
            <a:pPr algn="ctr">
              <a:lnSpc>
                <a:spcPts val="6510"/>
              </a:lnSpc>
            </a:pPr>
            <a:r>
              <a:rPr lang="en-US" sz="3500" u="sng">
                <a:solidFill>
                  <a:srgbClr val="FFFFFF"/>
                </a:solidFill>
                <a:latin typeface="Calistoga"/>
              </a:rPr>
              <a:t>Ví dụ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DAFhG_iG50M</dc:identifier>
  <dcterms:modified xsi:type="dcterms:W3CDTF">2011-08-01T06:04:30Z</dcterms:modified>
  <cp:revision>1</cp:revision>
  <dc:title>Thuyết trình kết thúc học máy</dc:title>
</cp:coreProperties>
</file>